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69" r:id="rId1"/>
  </p:sldMasterIdLst>
  <p:notesMasterIdLst>
    <p:notesMasterId r:id="rId21"/>
  </p:notesMasterIdLst>
  <p:sldIdLst>
    <p:sldId id="256" r:id="rId2"/>
    <p:sldId id="269" r:id="rId3"/>
    <p:sldId id="258" r:id="rId4"/>
    <p:sldId id="259" r:id="rId5"/>
    <p:sldId id="267" r:id="rId6"/>
    <p:sldId id="271" r:id="rId7"/>
    <p:sldId id="273" r:id="rId8"/>
    <p:sldId id="279" r:id="rId9"/>
    <p:sldId id="282" r:id="rId10"/>
    <p:sldId id="262" r:id="rId11"/>
    <p:sldId id="281" r:id="rId12"/>
    <p:sldId id="265" r:id="rId13"/>
    <p:sldId id="272" r:id="rId14"/>
    <p:sldId id="280" r:id="rId15"/>
    <p:sldId id="264" r:id="rId16"/>
    <p:sldId id="275" r:id="rId17"/>
    <p:sldId id="276" r:id="rId18"/>
    <p:sldId id="277" r:id="rId19"/>
    <p:sldId id="27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D33A0234-FCCE-EF4F-ACBC-5A4BD69C3669}">
          <p14:sldIdLst>
            <p14:sldId id="256"/>
            <p14:sldId id="269"/>
            <p14:sldId id="258"/>
            <p14:sldId id="259"/>
            <p14:sldId id="267"/>
            <p14:sldId id="271"/>
            <p14:sldId id="273"/>
            <p14:sldId id="279"/>
            <p14:sldId id="282"/>
            <p14:sldId id="262"/>
            <p14:sldId id="281"/>
            <p14:sldId id="265"/>
          </p14:sldIdLst>
        </p14:section>
        <p14:section name="APPENDIX" id="{A56317BA-2E55-5645-9DB3-F308D38AF02C}">
          <p14:sldIdLst>
            <p14:sldId id="272"/>
            <p14:sldId id="280"/>
            <p14:sldId id="264"/>
            <p14:sldId id="275"/>
            <p14:sldId id="276"/>
            <p14:sldId id="277"/>
            <p14:sldId id="27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 clrIdx="0">
    <p:extLst>
      <p:ext uri="{19B8F6BF-5375-455C-9EA6-DF929625EA0E}">
        <p15:presenceInfo xmlns:p15="http://schemas.microsoft.com/office/powerpoint/2012/main" userId="Microsoft Office User" providerId="None"/>
      </p:ext>
    </p:extLst>
  </p:cmAuthor>
  <p:cmAuthor id="2" name="Haroon Ahmad" initials="HA" lastIdx="1" clrIdx="1">
    <p:extLst>
      <p:ext uri="{19B8F6BF-5375-455C-9EA6-DF929625EA0E}">
        <p15:presenceInfo xmlns:p15="http://schemas.microsoft.com/office/powerpoint/2012/main" userId="Haroon Ahma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B33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680"/>
    <p:restoredTop sz="80838"/>
  </p:normalViewPr>
  <p:slideViewPr>
    <p:cSldViewPr snapToGrid="0" snapToObjects="1">
      <p:cViewPr varScale="1">
        <p:scale>
          <a:sx n="101" d="100"/>
          <a:sy n="101" d="100"/>
        </p:scale>
        <p:origin x="25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3EEE0C-14DF-5F4B-BCD1-05EF484FDFE3}" type="doc">
      <dgm:prSet loTypeId="urn:microsoft.com/office/officeart/2005/8/layout/process1" loCatId="" qsTypeId="urn:microsoft.com/office/officeart/2005/8/quickstyle/simple1" qsCatId="simple" csTypeId="urn:microsoft.com/office/officeart/2005/8/colors/accent0_1" csCatId="mainScheme" phldr="1"/>
      <dgm:spPr/>
    </dgm:pt>
    <dgm:pt modelId="{3CC70098-BAE9-4043-855D-C4D01ED16F2F}">
      <dgm:prSet phldrT="[Text]"/>
      <dgm:spPr/>
      <dgm:t>
        <a:bodyPr/>
        <a:lstStyle/>
        <a:p>
          <a:r>
            <a:rPr lang="en-US" dirty="0"/>
            <a:t>Identifying Data Sources &amp; Dependencies</a:t>
          </a:r>
        </a:p>
      </dgm:t>
    </dgm:pt>
    <dgm:pt modelId="{F7B4A72F-4110-A941-A44F-1CF732DA3594}" type="parTrans" cxnId="{BBABC302-0FE0-6C42-B9F8-1245632E5205}">
      <dgm:prSet/>
      <dgm:spPr/>
      <dgm:t>
        <a:bodyPr/>
        <a:lstStyle/>
        <a:p>
          <a:endParaRPr lang="en-US"/>
        </a:p>
      </dgm:t>
    </dgm:pt>
    <dgm:pt modelId="{A350252C-1E9B-6142-B4EA-9A3BD767EE7F}" type="sibTrans" cxnId="{BBABC302-0FE0-6C42-B9F8-1245632E5205}">
      <dgm:prSet/>
      <dgm:spPr>
        <a:solidFill>
          <a:srgbClr val="EB333F"/>
        </a:solidFill>
      </dgm:spPr>
      <dgm:t>
        <a:bodyPr/>
        <a:lstStyle/>
        <a:p>
          <a:endParaRPr lang="en-US" dirty="0"/>
        </a:p>
      </dgm:t>
    </dgm:pt>
    <dgm:pt modelId="{87633F8F-15BE-DC4F-B0C4-198813180677}">
      <dgm:prSet phldrT="[Text]"/>
      <dgm:spPr/>
      <dgm:t>
        <a:bodyPr/>
        <a:lstStyle/>
        <a:p>
          <a:r>
            <a:rPr lang="en-US" dirty="0"/>
            <a:t>Collect a random list of songs over 50 years</a:t>
          </a:r>
        </a:p>
      </dgm:t>
    </dgm:pt>
    <dgm:pt modelId="{79CFBFB1-0E1E-EF4A-A4AF-CD9EF7F50AD8}" type="parTrans" cxnId="{6B456B83-9275-6440-A616-883A86D15E15}">
      <dgm:prSet/>
      <dgm:spPr/>
      <dgm:t>
        <a:bodyPr/>
        <a:lstStyle/>
        <a:p>
          <a:endParaRPr lang="en-US"/>
        </a:p>
      </dgm:t>
    </dgm:pt>
    <dgm:pt modelId="{5AB8CF82-57A3-444A-8428-C788E00D908D}" type="sibTrans" cxnId="{6B456B83-9275-6440-A616-883A86D15E15}">
      <dgm:prSet/>
      <dgm:spPr>
        <a:solidFill>
          <a:srgbClr val="EB333F"/>
        </a:solidFill>
      </dgm:spPr>
      <dgm:t>
        <a:bodyPr/>
        <a:lstStyle/>
        <a:p>
          <a:endParaRPr lang="en-US" dirty="0"/>
        </a:p>
      </dgm:t>
    </dgm:pt>
    <dgm:pt modelId="{4DE0652D-98DE-2B40-8001-1CFE4B16FFE1}">
      <dgm:prSet phldrT="[Text]"/>
      <dgm:spPr/>
      <dgm:t>
        <a:bodyPr/>
        <a:lstStyle/>
        <a:p>
          <a:r>
            <a:rPr lang="en-US" dirty="0"/>
            <a:t>Query lyrics for the songs</a:t>
          </a:r>
        </a:p>
      </dgm:t>
    </dgm:pt>
    <dgm:pt modelId="{A141FAA0-8B01-8347-A7D4-54A92C7C4CF1}" type="parTrans" cxnId="{0FC87E2A-C13C-B848-B928-4ECCBC2E18AA}">
      <dgm:prSet/>
      <dgm:spPr/>
      <dgm:t>
        <a:bodyPr/>
        <a:lstStyle/>
        <a:p>
          <a:endParaRPr lang="en-US"/>
        </a:p>
      </dgm:t>
    </dgm:pt>
    <dgm:pt modelId="{A39837CE-1A4A-3E47-B794-732A9477EEA3}" type="sibTrans" cxnId="{0FC87E2A-C13C-B848-B928-4ECCBC2E18AA}">
      <dgm:prSet/>
      <dgm:spPr>
        <a:solidFill>
          <a:srgbClr val="EB333F"/>
        </a:solidFill>
      </dgm:spPr>
      <dgm:t>
        <a:bodyPr/>
        <a:lstStyle/>
        <a:p>
          <a:endParaRPr lang="en-US" dirty="0"/>
        </a:p>
      </dgm:t>
    </dgm:pt>
    <dgm:pt modelId="{C96AF14B-62B2-6844-92CA-2F3F6F4B1F7E}">
      <dgm:prSet/>
      <dgm:spPr/>
      <dgm:t>
        <a:bodyPr/>
        <a:lstStyle/>
        <a:p>
          <a:r>
            <a:rPr lang="en-US" dirty="0"/>
            <a:t>Run sentiment analysis</a:t>
          </a:r>
        </a:p>
      </dgm:t>
    </dgm:pt>
    <dgm:pt modelId="{D79B5E58-FC73-0D47-B75B-1FA2BA0329AC}" type="parTrans" cxnId="{731E491F-22B1-FC4F-8C66-DBC4AA33540D}">
      <dgm:prSet/>
      <dgm:spPr/>
      <dgm:t>
        <a:bodyPr/>
        <a:lstStyle/>
        <a:p>
          <a:endParaRPr lang="en-US"/>
        </a:p>
      </dgm:t>
    </dgm:pt>
    <dgm:pt modelId="{3D7A7AF2-8F64-974F-91FA-D783E9579644}" type="sibTrans" cxnId="{731E491F-22B1-FC4F-8C66-DBC4AA33540D}">
      <dgm:prSet/>
      <dgm:spPr>
        <a:solidFill>
          <a:srgbClr val="EB333F"/>
        </a:solidFill>
      </dgm:spPr>
      <dgm:t>
        <a:bodyPr/>
        <a:lstStyle/>
        <a:p>
          <a:endParaRPr lang="en-US" dirty="0"/>
        </a:p>
      </dgm:t>
    </dgm:pt>
    <dgm:pt modelId="{63F8F089-7AE2-0B41-AEA8-F84DB53725B8}">
      <dgm:prSet/>
      <dgm:spPr/>
      <dgm:t>
        <a:bodyPr/>
        <a:lstStyle/>
        <a:p>
          <a:r>
            <a:rPr lang="en-US" dirty="0"/>
            <a:t>Analyze results</a:t>
          </a:r>
        </a:p>
      </dgm:t>
    </dgm:pt>
    <dgm:pt modelId="{E29F0886-83E0-B642-969D-D9D22ABB5862}" type="parTrans" cxnId="{FC1CD219-D1C1-9344-8782-A4F8E699B000}">
      <dgm:prSet/>
      <dgm:spPr/>
      <dgm:t>
        <a:bodyPr/>
        <a:lstStyle/>
        <a:p>
          <a:endParaRPr lang="en-US"/>
        </a:p>
      </dgm:t>
    </dgm:pt>
    <dgm:pt modelId="{0B7629AC-BD4E-7148-9CCD-79A51B063720}" type="sibTrans" cxnId="{FC1CD219-D1C1-9344-8782-A4F8E699B000}">
      <dgm:prSet/>
      <dgm:spPr/>
      <dgm:t>
        <a:bodyPr/>
        <a:lstStyle/>
        <a:p>
          <a:endParaRPr lang="en-US"/>
        </a:p>
      </dgm:t>
    </dgm:pt>
    <dgm:pt modelId="{BF985AC7-596F-6E4C-849E-BA5ED38106CA}" type="pres">
      <dgm:prSet presAssocID="{C33EEE0C-14DF-5F4B-BCD1-05EF484FDFE3}" presName="Name0" presStyleCnt="0">
        <dgm:presLayoutVars>
          <dgm:dir/>
          <dgm:resizeHandles val="exact"/>
        </dgm:presLayoutVars>
      </dgm:prSet>
      <dgm:spPr/>
    </dgm:pt>
    <dgm:pt modelId="{AFE63C50-E384-AC4F-993B-A57B03D17121}" type="pres">
      <dgm:prSet presAssocID="{3CC70098-BAE9-4043-855D-C4D01ED16F2F}" presName="node" presStyleLbl="node1" presStyleIdx="0" presStyleCnt="5">
        <dgm:presLayoutVars>
          <dgm:bulletEnabled val="1"/>
        </dgm:presLayoutVars>
      </dgm:prSet>
      <dgm:spPr/>
    </dgm:pt>
    <dgm:pt modelId="{FA52FE50-734F-9A47-8727-44A1D86A2EA3}" type="pres">
      <dgm:prSet presAssocID="{A350252C-1E9B-6142-B4EA-9A3BD767EE7F}" presName="sibTrans" presStyleLbl="sibTrans2D1" presStyleIdx="0" presStyleCnt="4"/>
      <dgm:spPr/>
    </dgm:pt>
    <dgm:pt modelId="{77D916D0-4DFC-A748-88A6-8A0FAE5E1956}" type="pres">
      <dgm:prSet presAssocID="{A350252C-1E9B-6142-B4EA-9A3BD767EE7F}" presName="connectorText" presStyleLbl="sibTrans2D1" presStyleIdx="0" presStyleCnt="4"/>
      <dgm:spPr/>
    </dgm:pt>
    <dgm:pt modelId="{DFE84861-6EF2-764D-85B9-F3793245B830}" type="pres">
      <dgm:prSet presAssocID="{87633F8F-15BE-DC4F-B0C4-198813180677}" presName="node" presStyleLbl="node1" presStyleIdx="1" presStyleCnt="5">
        <dgm:presLayoutVars>
          <dgm:bulletEnabled val="1"/>
        </dgm:presLayoutVars>
      </dgm:prSet>
      <dgm:spPr/>
    </dgm:pt>
    <dgm:pt modelId="{AA64184F-3302-484F-97C0-5CF044F0D450}" type="pres">
      <dgm:prSet presAssocID="{5AB8CF82-57A3-444A-8428-C788E00D908D}" presName="sibTrans" presStyleLbl="sibTrans2D1" presStyleIdx="1" presStyleCnt="4"/>
      <dgm:spPr/>
    </dgm:pt>
    <dgm:pt modelId="{65DB3DC9-39FD-704C-85F2-D0B0CBFEAF47}" type="pres">
      <dgm:prSet presAssocID="{5AB8CF82-57A3-444A-8428-C788E00D908D}" presName="connectorText" presStyleLbl="sibTrans2D1" presStyleIdx="1" presStyleCnt="4"/>
      <dgm:spPr/>
    </dgm:pt>
    <dgm:pt modelId="{C527E2AA-8174-E044-AAA1-A17475526106}" type="pres">
      <dgm:prSet presAssocID="{4DE0652D-98DE-2B40-8001-1CFE4B16FFE1}" presName="node" presStyleLbl="node1" presStyleIdx="2" presStyleCnt="5">
        <dgm:presLayoutVars>
          <dgm:bulletEnabled val="1"/>
        </dgm:presLayoutVars>
      </dgm:prSet>
      <dgm:spPr/>
    </dgm:pt>
    <dgm:pt modelId="{7893B6A6-EBED-164A-8A32-82FA28A86EBF}" type="pres">
      <dgm:prSet presAssocID="{A39837CE-1A4A-3E47-B794-732A9477EEA3}" presName="sibTrans" presStyleLbl="sibTrans2D1" presStyleIdx="2" presStyleCnt="4"/>
      <dgm:spPr/>
    </dgm:pt>
    <dgm:pt modelId="{1944A117-E6EC-7B45-A3B8-CE6C56E6CBFB}" type="pres">
      <dgm:prSet presAssocID="{A39837CE-1A4A-3E47-B794-732A9477EEA3}" presName="connectorText" presStyleLbl="sibTrans2D1" presStyleIdx="2" presStyleCnt="4"/>
      <dgm:spPr/>
    </dgm:pt>
    <dgm:pt modelId="{D79FA1DE-9212-7540-960C-C6B9817BE475}" type="pres">
      <dgm:prSet presAssocID="{C96AF14B-62B2-6844-92CA-2F3F6F4B1F7E}" presName="node" presStyleLbl="node1" presStyleIdx="3" presStyleCnt="5">
        <dgm:presLayoutVars>
          <dgm:bulletEnabled val="1"/>
        </dgm:presLayoutVars>
      </dgm:prSet>
      <dgm:spPr/>
    </dgm:pt>
    <dgm:pt modelId="{12F2B288-7804-E94E-AD87-67188235FB8A}" type="pres">
      <dgm:prSet presAssocID="{3D7A7AF2-8F64-974F-91FA-D783E9579644}" presName="sibTrans" presStyleLbl="sibTrans2D1" presStyleIdx="3" presStyleCnt="4"/>
      <dgm:spPr/>
    </dgm:pt>
    <dgm:pt modelId="{5AF83635-0514-E34F-95DC-D0A71D82A4CA}" type="pres">
      <dgm:prSet presAssocID="{3D7A7AF2-8F64-974F-91FA-D783E9579644}" presName="connectorText" presStyleLbl="sibTrans2D1" presStyleIdx="3" presStyleCnt="4"/>
      <dgm:spPr/>
    </dgm:pt>
    <dgm:pt modelId="{4D2FADE2-E035-264F-B320-AEF67B0316D9}" type="pres">
      <dgm:prSet presAssocID="{63F8F089-7AE2-0B41-AEA8-F84DB53725B8}" presName="node" presStyleLbl="node1" presStyleIdx="4" presStyleCnt="5">
        <dgm:presLayoutVars>
          <dgm:bulletEnabled val="1"/>
        </dgm:presLayoutVars>
      </dgm:prSet>
      <dgm:spPr/>
    </dgm:pt>
  </dgm:ptLst>
  <dgm:cxnLst>
    <dgm:cxn modelId="{FA2E8C02-6D8B-B446-982D-E3E36AEEE84C}" type="presOf" srcId="{C33EEE0C-14DF-5F4B-BCD1-05EF484FDFE3}" destId="{BF985AC7-596F-6E4C-849E-BA5ED38106CA}" srcOrd="0" destOrd="0" presId="urn:microsoft.com/office/officeart/2005/8/layout/process1"/>
    <dgm:cxn modelId="{BBABC302-0FE0-6C42-B9F8-1245632E5205}" srcId="{C33EEE0C-14DF-5F4B-BCD1-05EF484FDFE3}" destId="{3CC70098-BAE9-4043-855D-C4D01ED16F2F}" srcOrd="0" destOrd="0" parTransId="{F7B4A72F-4110-A941-A44F-1CF732DA3594}" sibTransId="{A350252C-1E9B-6142-B4EA-9A3BD767EE7F}"/>
    <dgm:cxn modelId="{C0C9050F-FE83-F249-B461-ABCC9A38FF86}" type="presOf" srcId="{63F8F089-7AE2-0B41-AEA8-F84DB53725B8}" destId="{4D2FADE2-E035-264F-B320-AEF67B0316D9}" srcOrd="0" destOrd="0" presId="urn:microsoft.com/office/officeart/2005/8/layout/process1"/>
    <dgm:cxn modelId="{FC1CD219-D1C1-9344-8782-A4F8E699B000}" srcId="{C33EEE0C-14DF-5F4B-BCD1-05EF484FDFE3}" destId="{63F8F089-7AE2-0B41-AEA8-F84DB53725B8}" srcOrd="4" destOrd="0" parTransId="{E29F0886-83E0-B642-969D-D9D22ABB5862}" sibTransId="{0B7629AC-BD4E-7148-9CCD-79A51B063720}"/>
    <dgm:cxn modelId="{731E491F-22B1-FC4F-8C66-DBC4AA33540D}" srcId="{C33EEE0C-14DF-5F4B-BCD1-05EF484FDFE3}" destId="{C96AF14B-62B2-6844-92CA-2F3F6F4B1F7E}" srcOrd="3" destOrd="0" parTransId="{D79B5E58-FC73-0D47-B75B-1FA2BA0329AC}" sibTransId="{3D7A7AF2-8F64-974F-91FA-D783E9579644}"/>
    <dgm:cxn modelId="{0FC87E2A-C13C-B848-B928-4ECCBC2E18AA}" srcId="{C33EEE0C-14DF-5F4B-BCD1-05EF484FDFE3}" destId="{4DE0652D-98DE-2B40-8001-1CFE4B16FFE1}" srcOrd="2" destOrd="0" parTransId="{A141FAA0-8B01-8347-A7D4-54A92C7C4CF1}" sibTransId="{A39837CE-1A4A-3E47-B794-732A9477EEA3}"/>
    <dgm:cxn modelId="{82304C2B-A9C0-DF48-A063-F0341B8E08A7}" type="presOf" srcId="{3D7A7AF2-8F64-974F-91FA-D783E9579644}" destId="{5AF83635-0514-E34F-95DC-D0A71D82A4CA}" srcOrd="1" destOrd="0" presId="urn:microsoft.com/office/officeart/2005/8/layout/process1"/>
    <dgm:cxn modelId="{7CF70236-14A6-DB4C-B30B-7E84647E33C9}" type="presOf" srcId="{4DE0652D-98DE-2B40-8001-1CFE4B16FFE1}" destId="{C527E2AA-8174-E044-AAA1-A17475526106}" srcOrd="0" destOrd="0" presId="urn:microsoft.com/office/officeart/2005/8/layout/process1"/>
    <dgm:cxn modelId="{0118AF57-7EFA-8F4E-BB0F-AE342395F732}" type="presOf" srcId="{A39837CE-1A4A-3E47-B794-732A9477EEA3}" destId="{7893B6A6-EBED-164A-8A32-82FA28A86EBF}" srcOrd="0" destOrd="0" presId="urn:microsoft.com/office/officeart/2005/8/layout/process1"/>
    <dgm:cxn modelId="{8E4A3A62-CB42-CC46-B667-BEC9E72538B0}" type="presOf" srcId="{3D7A7AF2-8F64-974F-91FA-D783E9579644}" destId="{12F2B288-7804-E94E-AD87-67188235FB8A}" srcOrd="0" destOrd="0" presId="urn:microsoft.com/office/officeart/2005/8/layout/process1"/>
    <dgm:cxn modelId="{EE888171-9ED5-334D-A3C9-782ECEB37171}" type="presOf" srcId="{A39837CE-1A4A-3E47-B794-732A9477EEA3}" destId="{1944A117-E6EC-7B45-A3B8-CE6C56E6CBFB}" srcOrd="1" destOrd="0" presId="urn:microsoft.com/office/officeart/2005/8/layout/process1"/>
    <dgm:cxn modelId="{55B6367C-F522-D746-B9FA-D1CD63991880}" type="presOf" srcId="{C96AF14B-62B2-6844-92CA-2F3F6F4B1F7E}" destId="{D79FA1DE-9212-7540-960C-C6B9817BE475}" srcOrd="0" destOrd="0" presId="urn:microsoft.com/office/officeart/2005/8/layout/process1"/>
    <dgm:cxn modelId="{6B456B83-9275-6440-A616-883A86D15E15}" srcId="{C33EEE0C-14DF-5F4B-BCD1-05EF484FDFE3}" destId="{87633F8F-15BE-DC4F-B0C4-198813180677}" srcOrd="1" destOrd="0" parTransId="{79CFBFB1-0E1E-EF4A-A4AF-CD9EF7F50AD8}" sibTransId="{5AB8CF82-57A3-444A-8428-C788E00D908D}"/>
    <dgm:cxn modelId="{1345DC8A-4181-3643-98F1-265B19C17B02}" type="presOf" srcId="{A350252C-1E9B-6142-B4EA-9A3BD767EE7F}" destId="{FA52FE50-734F-9A47-8727-44A1D86A2EA3}" srcOrd="0" destOrd="0" presId="urn:microsoft.com/office/officeart/2005/8/layout/process1"/>
    <dgm:cxn modelId="{15DD2DB2-8073-7D45-BB36-A2CAAE4A7E67}" type="presOf" srcId="{5AB8CF82-57A3-444A-8428-C788E00D908D}" destId="{65DB3DC9-39FD-704C-85F2-D0B0CBFEAF47}" srcOrd="1" destOrd="0" presId="urn:microsoft.com/office/officeart/2005/8/layout/process1"/>
    <dgm:cxn modelId="{7A8803BD-FA82-D247-BC45-386B8F2FC70C}" type="presOf" srcId="{87633F8F-15BE-DC4F-B0C4-198813180677}" destId="{DFE84861-6EF2-764D-85B9-F3793245B830}" srcOrd="0" destOrd="0" presId="urn:microsoft.com/office/officeart/2005/8/layout/process1"/>
    <dgm:cxn modelId="{374B46BF-35DA-5140-A765-6B763D52B386}" type="presOf" srcId="{5AB8CF82-57A3-444A-8428-C788E00D908D}" destId="{AA64184F-3302-484F-97C0-5CF044F0D450}" srcOrd="0" destOrd="0" presId="urn:microsoft.com/office/officeart/2005/8/layout/process1"/>
    <dgm:cxn modelId="{FFF373C0-80F9-674D-962C-532C935816DE}" type="presOf" srcId="{3CC70098-BAE9-4043-855D-C4D01ED16F2F}" destId="{AFE63C50-E384-AC4F-993B-A57B03D17121}" srcOrd="0" destOrd="0" presId="urn:microsoft.com/office/officeart/2005/8/layout/process1"/>
    <dgm:cxn modelId="{6A0193F6-463F-1C4E-B4B0-8C01D9464530}" type="presOf" srcId="{A350252C-1E9B-6142-B4EA-9A3BD767EE7F}" destId="{77D916D0-4DFC-A748-88A6-8A0FAE5E1956}" srcOrd="1" destOrd="0" presId="urn:microsoft.com/office/officeart/2005/8/layout/process1"/>
    <dgm:cxn modelId="{77B44084-6DF7-A649-9C06-03EC5A7AEDF1}" type="presParOf" srcId="{BF985AC7-596F-6E4C-849E-BA5ED38106CA}" destId="{AFE63C50-E384-AC4F-993B-A57B03D17121}" srcOrd="0" destOrd="0" presId="urn:microsoft.com/office/officeart/2005/8/layout/process1"/>
    <dgm:cxn modelId="{21ED74B8-1C0D-6146-8149-B8C2A4D23502}" type="presParOf" srcId="{BF985AC7-596F-6E4C-849E-BA5ED38106CA}" destId="{FA52FE50-734F-9A47-8727-44A1D86A2EA3}" srcOrd="1" destOrd="0" presId="urn:microsoft.com/office/officeart/2005/8/layout/process1"/>
    <dgm:cxn modelId="{BE26ECB3-951F-C942-B2BF-806B1DC4359C}" type="presParOf" srcId="{FA52FE50-734F-9A47-8727-44A1D86A2EA3}" destId="{77D916D0-4DFC-A748-88A6-8A0FAE5E1956}" srcOrd="0" destOrd="0" presId="urn:microsoft.com/office/officeart/2005/8/layout/process1"/>
    <dgm:cxn modelId="{2E308F7B-009B-EC46-AABC-134E35EF336B}" type="presParOf" srcId="{BF985AC7-596F-6E4C-849E-BA5ED38106CA}" destId="{DFE84861-6EF2-764D-85B9-F3793245B830}" srcOrd="2" destOrd="0" presId="urn:microsoft.com/office/officeart/2005/8/layout/process1"/>
    <dgm:cxn modelId="{91BA051A-DF25-2846-809D-292A5044DF19}" type="presParOf" srcId="{BF985AC7-596F-6E4C-849E-BA5ED38106CA}" destId="{AA64184F-3302-484F-97C0-5CF044F0D450}" srcOrd="3" destOrd="0" presId="urn:microsoft.com/office/officeart/2005/8/layout/process1"/>
    <dgm:cxn modelId="{5D30FC46-B2C7-3543-81D9-7E615488A6BF}" type="presParOf" srcId="{AA64184F-3302-484F-97C0-5CF044F0D450}" destId="{65DB3DC9-39FD-704C-85F2-D0B0CBFEAF47}" srcOrd="0" destOrd="0" presId="urn:microsoft.com/office/officeart/2005/8/layout/process1"/>
    <dgm:cxn modelId="{90E2AF39-AD6D-3443-ADC6-2BAEAD12E967}" type="presParOf" srcId="{BF985AC7-596F-6E4C-849E-BA5ED38106CA}" destId="{C527E2AA-8174-E044-AAA1-A17475526106}" srcOrd="4" destOrd="0" presId="urn:microsoft.com/office/officeart/2005/8/layout/process1"/>
    <dgm:cxn modelId="{1B885297-B92E-1741-B782-989DB61943A5}" type="presParOf" srcId="{BF985AC7-596F-6E4C-849E-BA5ED38106CA}" destId="{7893B6A6-EBED-164A-8A32-82FA28A86EBF}" srcOrd="5" destOrd="0" presId="urn:microsoft.com/office/officeart/2005/8/layout/process1"/>
    <dgm:cxn modelId="{A4FE3268-D4EA-D747-B50E-E4DFA171D4F3}" type="presParOf" srcId="{7893B6A6-EBED-164A-8A32-82FA28A86EBF}" destId="{1944A117-E6EC-7B45-A3B8-CE6C56E6CBFB}" srcOrd="0" destOrd="0" presId="urn:microsoft.com/office/officeart/2005/8/layout/process1"/>
    <dgm:cxn modelId="{34C960A7-79E6-5140-A031-40B038CC95BA}" type="presParOf" srcId="{BF985AC7-596F-6E4C-849E-BA5ED38106CA}" destId="{D79FA1DE-9212-7540-960C-C6B9817BE475}" srcOrd="6" destOrd="0" presId="urn:microsoft.com/office/officeart/2005/8/layout/process1"/>
    <dgm:cxn modelId="{2B3B35FF-D3D9-9146-B0D5-0EC47D8354E8}" type="presParOf" srcId="{BF985AC7-596F-6E4C-849E-BA5ED38106CA}" destId="{12F2B288-7804-E94E-AD87-67188235FB8A}" srcOrd="7" destOrd="0" presId="urn:microsoft.com/office/officeart/2005/8/layout/process1"/>
    <dgm:cxn modelId="{A4C7D479-65AF-0C4E-8601-849FBD04598F}" type="presParOf" srcId="{12F2B288-7804-E94E-AD87-67188235FB8A}" destId="{5AF83635-0514-E34F-95DC-D0A71D82A4CA}" srcOrd="0" destOrd="0" presId="urn:microsoft.com/office/officeart/2005/8/layout/process1"/>
    <dgm:cxn modelId="{B152D224-CE10-C14D-8BCF-6EF6F78849AD}" type="presParOf" srcId="{BF985AC7-596F-6E4C-849E-BA5ED38106CA}" destId="{4D2FADE2-E035-264F-B320-AEF67B0316D9}"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E63C50-E384-AC4F-993B-A57B03D17121}">
      <dsp:nvSpPr>
        <dsp:cNvPr id="0" name=""/>
        <dsp:cNvSpPr/>
      </dsp:nvSpPr>
      <dsp:spPr>
        <a:xfrm>
          <a:off x="4999" y="514207"/>
          <a:ext cx="1549929" cy="1235099"/>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Identifying Data Sources &amp; Dependencies</a:t>
          </a:r>
        </a:p>
      </dsp:txBody>
      <dsp:txXfrm>
        <a:off x="41174" y="550382"/>
        <a:ext cx="1477579" cy="1162749"/>
      </dsp:txXfrm>
    </dsp:sp>
    <dsp:sp modelId="{FA52FE50-734F-9A47-8727-44A1D86A2EA3}">
      <dsp:nvSpPr>
        <dsp:cNvPr id="0" name=""/>
        <dsp:cNvSpPr/>
      </dsp:nvSpPr>
      <dsp:spPr>
        <a:xfrm>
          <a:off x="1709921" y="939566"/>
          <a:ext cx="328584" cy="384382"/>
        </a:xfrm>
        <a:prstGeom prst="rightArrow">
          <a:avLst>
            <a:gd name="adj1" fmla="val 60000"/>
            <a:gd name="adj2" fmla="val 50000"/>
          </a:avLst>
        </a:prstGeom>
        <a:solidFill>
          <a:srgbClr val="EB333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dirty="0"/>
        </a:p>
      </dsp:txBody>
      <dsp:txXfrm>
        <a:off x="1709921" y="1016442"/>
        <a:ext cx="230009" cy="230630"/>
      </dsp:txXfrm>
    </dsp:sp>
    <dsp:sp modelId="{DFE84861-6EF2-764D-85B9-F3793245B830}">
      <dsp:nvSpPr>
        <dsp:cNvPr id="0" name=""/>
        <dsp:cNvSpPr/>
      </dsp:nvSpPr>
      <dsp:spPr>
        <a:xfrm>
          <a:off x="2174900" y="514207"/>
          <a:ext cx="1549929" cy="1235099"/>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Collect a random list of songs over 50 years</a:t>
          </a:r>
        </a:p>
      </dsp:txBody>
      <dsp:txXfrm>
        <a:off x="2211075" y="550382"/>
        <a:ext cx="1477579" cy="1162749"/>
      </dsp:txXfrm>
    </dsp:sp>
    <dsp:sp modelId="{AA64184F-3302-484F-97C0-5CF044F0D450}">
      <dsp:nvSpPr>
        <dsp:cNvPr id="0" name=""/>
        <dsp:cNvSpPr/>
      </dsp:nvSpPr>
      <dsp:spPr>
        <a:xfrm>
          <a:off x="3879822" y="939566"/>
          <a:ext cx="328584" cy="384382"/>
        </a:xfrm>
        <a:prstGeom prst="rightArrow">
          <a:avLst>
            <a:gd name="adj1" fmla="val 60000"/>
            <a:gd name="adj2" fmla="val 50000"/>
          </a:avLst>
        </a:prstGeom>
        <a:solidFill>
          <a:srgbClr val="EB333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dirty="0"/>
        </a:p>
      </dsp:txBody>
      <dsp:txXfrm>
        <a:off x="3879822" y="1016442"/>
        <a:ext cx="230009" cy="230630"/>
      </dsp:txXfrm>
    </dsp:sp>
    <dsp:sp modelId="{C527E2AA-8174-E044-AAA1-A17475526106}">
      <dsp:nvSpPr>
        <dsp:cNvPr id="0" name=""/>
        <dsp:cNvSpPr/>
      </dsp:nvSpPr>
      <dsp:spPr>
        <a:xfrm>
          <a:off x="4344800" y="514207"/>
          <a:ext cx="1549929" cy="1235099"/>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Query lyrics for the songs</a:t>
          </a:r>
        </a:p>
      </dsp:txBody>
      <dsp:txXfrm>
        <a:off x="4380975" y="550382"/>
        <a:ext cx="1477579" cy="1162749"/>
      </dsp:txXfrm>
    </dsp:sp>
    <dsp:sp modelId="{7893B6A6-EBED-164A-8A32-82FA28A86EBF}">
      <dsp:nvSpPr>
        <dsp:cNvPr id="0" name=""/>
        <dsp:cNvSpPr/>
      </dsp:nvSpPr>
      <dsp:spPr>
        <a:xfrm>
          <a:off x="6049722" y="939566"/>
          <a:ext cx="328584" cy="384382"/>
        </a:xfrm>
        <a:prstGeom prst="rightArrow">
          <a:avLst>
            <a:gd name="adj1" fmla="val 60000"/>
            <a:gd name="adj2" fmla="val 50000"/>
          </a:avLst>
        </a:prstGeom>
        <a:solidFill>
          <a:srgbClr val="EB333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dirty="0"/>
        </a:p>
      </dsp:txBody>
      <dsp:txXfrm>
        <a:off x="6049722" y="1016442"/>
        <a:ext cx="230009" cy="230630"/>
      </dsp:txXfrm>
    </dsp:sp>
    <dsp:sp modelId="{D79FA1DE-9212-7540-960C-C6B9817BE475}">
      <dsp:nvSpPr>
        <dsp:cNvPr id="0" name=""/>
        <dsp:cNvSpPr/>
      </dsp:nvSpPr>
      <dsp:spPr>
        <a:xfrm>
          <a:off x="6514701" y="514207"/>
          <a:ext cx="1549929" cy="1235099"/>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Run sentiment analysis</a:t>
          </a:r>
        </a:p>
      </dsp:txBody>
      <dsp:txXfrm>
        <a:off x="6550876" y="550382"/>
        <a:ext cx="1477579" cy="1162749"/>
      </dsp:txXfrm>
    </dsp:sp>
    <dsp:sp modelId="{12F2B288-7804-E94E-AD87-67188235FB8A}">
      <dsp:nvSpPr>
        <dsp:cNvPr id="0" name=""/>
        <dsp:cNvSpPr/>
      </dsp:nvSpPr>
      <dsp:spPr>
        <a:xfrm>
          <a:off x="8219623" y="939566"/>
          <a:ext cx="328584" cy="384382"/>
        </a:xfrm>
        <a:prstGeom prst="rightArrow">
          <a:avLst>
            <a:gd name="adj1" fmla="val 60000"/>
            <a:gd name="adj2" fmla="val 50000"/>
          </a:avLst>
        </a:prstGeom>
        <a:solidFill>
          <a:srgbClr val="EB333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dirty="0"/>
        </a:p>
      </dsp:txBody>
      <dsp:txXfrm>
        <a:off x="8219623" y="1016442"/>
        <a:ext cx="230009" cy="230630"/>
      </dsp:txXfrm>
    </dsp:sp>
    <dsp:sp modelId="{4D2FADE2-E035-264F-B320-AEF67B0316D9}">
      <dsp:nvSpPr>
        <dsp:cNvPr id="0" name=""/>
        <dsp:cNvSpPr/>
      </dsp:nvSpPr>
      <dsp:spPr>
        <a:xfrm>
          <a:off x="8684602" y="514207"/>
          <a:ext cx="1549929" cy="1235099"/>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Analyze results</a:t>
          </a:r>
        </a:p>
      </dsp:txBody>
      <dsp:txXfrm>
        <a:off x="8720777" y="550382"/>
        <a:ext cx="1477579" cy="116274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tiff>
</file>

<file path=ppt/media/image11.tiff>
</file>

<file path=ppt/media/image12.tiff>
</file>

<file path=ppt/media/image13.tiff>
</file>

<file path=ppt/media/image14.tiff>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A8E006-6AB1-FE4F-910A-74E92DE39761}" type="datetimeFigureOut">
              <a:rPr lang="en-US" smtClean="0"/>
              <a:t>7/28/18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855EFC-39B9-104D-AE59-30A96B5EA9FF}" type="slidenum">
              <a:rPr lang="en-US" smtClean="0"/>
              <a:t>‹#›</a:t>
            </a:fld>
            <a:endParaRPr lang="en-US" dirty="0"/>
          </a:p>
        </p:txBody>
      </p:sp>
    </p:spTree>
    <p:extLst>
      <p:ext uri="{BB962C8B-B14F-4D97-AF65-F5344CB8AC3E}">
        <p14:creationId xmlns:p14="http://schemas.microsoft.com/office/powerpoint/2010/main" val="1087163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Our Dataset is comprised of randomly selected weeks using Billboard top 100, for every year from 1968 till 2017</a:t>
            </a:r>
          </a:p>
          <a:p>
            <a:endParaRPr lang="en-US" sz="1200" dirty="0"/>
          </a:p>
          <a:p>
            <a:r>
              <a:rPr lang="en-US" sz="1200" dirty="0"/>
              <a:t>This data is accessed using, a Python API for downloading Billboard Charts.</a:t>
            </a:r>
          </a:p>
          <a:p>
            <a:endParaRPr lang="en-US" sz="1200" dirty="0"/>
          </a:p>
          <a:p>
            <a:r>
              <a:rPr lang="en-US" sz="1200" dirty="0"/>
              <a:t>To find song lyrics, we used the API.</a:t>
            </a:r>
          </a:p>
          <a:p>
            <a:endParaRPr lang="en-US" dirty="0"/>
          </a:p>
          <a:p>
            <a:r>
              <a:rPr lang="en-US" dirty="0"/>
              <a:t>SentimentIntensityAnalyzer()</a:t>
            </a:r>
          </a:p>
        </p:txBody>
      </p:sp>
      <p:sp>
        <p:nvSpPr>
          <p:cNvPr id="4" name="Slide Number Placeholder 3"/>
          <p:cNvSpPr>
            <a:spLocks noGrp="1"/>
          </p:cNvSpPr>
          <p:nvPr>
            <p:ph type="sldNum" sz="quarter" idx="10"/>
          </p:nvPr>
        </p:nvSpPr>
        <p:spPr/>
        <p:txBody>
          <a:bodyPr/>
          <a:lstStyle/>
          <a:p>
            <a:fld id="{FA855EFC-39B9-104D-AE59-30A96B5EA9FF}" type="slidenum">
              <a:rPr lang="en-US" smtClean="0"/>
              <a:t>4</a:t>
            </a:fld>
            <a:endParaRPr lang="en-US" dirty="0"/>
          </a:p>
        </p:txBody>
      </p:sp>
    </p:spTree>
    <p:extLst>
      <p:ext uri="{BB962C8B-B14F-4D97-AF65-F5344CB8AC3E}">
        <p14:creationId xmlns:p14="http://schemas.microsoft.com/office/powerpoint/2010/main" val="2760002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a:t>
            </a:r>
            <a:r>
              <a:rPr lang="en-US" dirty="0"/>
              <a:t>compound</a:t>
            </a:r>
            <a:r>
              <a:rPr lang="en-US" sz="1200" b="0" i="0" kern="1200" dirty="0">
                <a:solidFill>
                  <a:schemeClr val="tx1"/>
                </a:solidFill>
                <a:effectLst/>
                <a:latin typeface="+mn-lt"/>
                <a:ea typeface="+mn-ea"/>
                <a:cs typeface="+mn-cs"/>
              </a:rPr>
              <a:t> score is computed by summing the valence scores of each word in the lexicon, adjusted according to the rules, and then normalized to be between -1 (most extreme negative) and +1 (most extreme positive). This is the most useful metric if you want a single unidimensional measure of sentiment for a given sentence. Calling it a 'normalized, weighted composite score' is accurate.</a:t>
            </a:r>
            <a:endParaRPr lang="en-US" dirty="0"/>
          </a:p>
        </p:txBody>
      </p:sp>
      <p:sp>
        <p:nvSpPr>
          <p:cNvPr id="4" name="Slide Number Placeholder 3"/>
          <p:cNvSpPr>
            <a:spLocks noGrp="1"/>
          </p:cNvSpPr>
          <p:nvPr>
            <p:ph type="sldNum" sz="quarter" idx="10"/>
          </p:nvPr>
        </p:nvSpPr>
        <p:spPr/>
        <p:txBody>
          <a:bodyPr/>
          <a:lstStyle/>
          <a:p>
            <a:fld id="{FA855EFC-39B9-104D-AE59-30A96B5EA9FF}" type="slidenum">
              <a:rPr lang="en-US" smtClean="0"/>
              <a:t>5</a:t>
            </a:fld>
            <a:endParaRPr lang="en-US" dirty="0"/>
          </a:p>
        </p:txBody>
      </p:sp>
    </p:spTree>
    <p:extLst>
      <p:ext uri="{BB962C8B-B14F-4D97-AF65-F5344CB8AC3E}">
        <p14:creationId xmlns:p14="http://schemas.microsoft.com/office/powerpoint/2010/main" val="17202989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Jeff’s data</a:t>
            </a:r>
          </a:p>
        </p:txBody>
      </p:sp>
      <p:sp>
        <p:nvSpPr>
          <p:cNvPr id="4" name="Slide Number Placeholder 3"/>
          <p:cNvSpPr>
            <a:spLocks noGrp="1"/>
          </p:cNvSpPr>
          <p:nvPr>
            <p:ph type="sldNum" sz="quarter" idx="10"/>
          </p:nvPr>
        </p:nvSpPr>
        <p:spPr/>
        <p:txBody>
          <a:bodyPr/>
          <a:lstStyle/>
          <a:p>
            <a:fld id="{FA855EFC-39B9-104D-AE59-30A96B5EA9FF}" type="slidenum">
              <a:rPr lang="en-US" smtClean="0"/>
              <a:t>6</a:t>
            </a:fld>
            <a:endParaRPr lang="en-US" dirty="0"/>
          </a:p>
        </p:txBody>
      </p:sp>
    </p:spTree>
    <p:extLst>
      <p:ext uri="{BB962C8B-B14F-4D97-AF65-F5344CB8AC3E}">
        <p14:creationId xmlns:p14="http://schemas.microsoft.com/office/powerpoint/2010/main" val="10016205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855EFC-39B9-104D-AE59-30A96B5EA9FF}" type="slidenum">
              <a:rPr lang="en-US" smtClean="0"/>
              <a:t>7</a:t>
            </a:fld>
            <a:endParaRPr lang="en-US" dirty="0"/>
          </a:p>
        </p:txBody>
      </p:sp>
    </p:spTree>
    <p:extLst>
      <p:ext uri="{BB962C8B-B14F-4D97-AF65-F5344CB8AC3E}">
        <p14:creationId xmlns:p14="http://schemas.microsoft.com/office/powerpoint/2010/main" val="3126528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855EFC-39B9-104D-AE59-30A96B5EA9FF}" type="slidenum">
              <a:rPr lang="en-US" smtClean="0"/>
              <a:t>8</a:t>
            </a:fld>
            <a:endParaRPr lang="en-US" dirty="0"/>
          </a:p>
        </p:txBody>
      </p:sp>
    </p:spTree>
    <p:extLst>
      <p:ext uri="{BB962C8B-B14F-4D97-AF65-F5344CB8AC3E}">
        <p14:creationId xmlns:p14="http://schemas.microsoft.com/office/powerpoint/2010/main" val="1247449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855EFC-39B9-104D-AE59-30A96B5EA9FF}" type="slidenum">
              <a:rPr lang="en-US" smtClean="0"/>
              <a:t>9</a:t>
            </a:fld>
            <a:endParaRPr lang="en-US" dirty="0"/>
          </a:p>
        </p:txBody>
      </p:sp>
    </p:spTree>
    <p:extLst>
      <p:ext uri="{BB962C8B-B14F-4D97-AF65-F5344CB8AC3E}">
        <p14:creationId xmlns:p14="http://schemas.microsoft.com/office/powerpoint/2010/main" val="3548661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855EFC-39B9-104D-AE59-30A96B5EA9FF}" type="slidenum">
              <a:rPr lang="en-US" smtClean="0"/>
              <a:t>10</a:t>
            </a:fld>
            <a:endParaRPr lang="en-US" dirty="0"/>
          </a:p>
        </p:txBody>
      </p:sp>
    </p:spTree>
    <p:extLst>
      <p:ext uri="{BB962C8B-B14F-4D97-AF65-F5344CB8AC3E}">
        <p14:creationId xmlns:p14="http://schemas.microsoft.com/office/powerpoint/2010/main" val="13078044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 30% of song’s lyrics and 2000 calls or 500 lyrics per day</a:t>
            </a:r>
          </a:p>
          <a:p>
            <a:endParaRPr lang="en-US" dirty="0"/>
          </a:p>
          <a:p>
            <a:r>
              <a:rPr lang="en-US" dirty="0"/>
              <a:t>- Scrub outliers in data set</a:t>
            </a:r>
          </a:p>
        </p:txBody>
      </p:sp>
      <p:sp>
        <p:nvSpPr>
          <p:cNvPr id="4" name="Slide Number Placeholder 3"/>
          <p:cNvSpPr>
            <a:spLocks noGrp="1"/>
          </p:cNvSpPr>
          <p:nvPr>
            <p:ph type="sldNum" sz="quarter" idx="10"/>
          </p:nvPr>
        </p:nvSpPr>
        <p:spPr/>
        <p:txBody>
          <a:bodyPr/>
          <a:lstStyle/>
          <a:p>
            <a:fld id="{FA855EFC-39B9-104D-AE59-30A96B5EA9FF}" type="slidenum">
              <a:rPr lang="en-US" smtClean="0"/>
              <a:t>11</a:t>
            </a:fld>
            <a:endParaRPr lang="en-US" dirty="0"/>
          </a:p>
        </p:txBody>
      </p:sp>
    </p:spTree>
    <p:extLst>
      <p:ext uri="{BB962C8B-B14F-4D97-AF65-F5344CB8AC3E}">
        <p14:creationId xmlns:p14="http://schemas.microsoft.com/office/powerpoint/2010/main" val="42647597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A9550-2044-BD45-98F3-4DED2E0668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DD0866B-E955-DA45-98BA-CAB3E16F4F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2FE497-81F0-8E47-82E0-AB5F0175E488}"/>
              </a:ext>
            </a:extLst>
          </p:cNvPr>
          <p:cNvSpPr>
            <a:spLocks noGrp="1"/>
          </p:cNvSpPr>
          <p:nvPr>
            <p:ph type="dt" sz="half" idx="10"/>
          </p:nvPr>
        </p:nvSpPr>
        <p:spPr/>
        <p:txBody>
          <a:bodyPr/>
          <a:lstStyle/>
          <a:p>
            <a:fld id="{ED7CDF34-E2D2-CC4B-B597-6FE896B09B09}" type="datetime1">
              <a:rPr lang="en-US" smtClean="0"/>
              <a:t>7/28/18</a:t>
            </a:fld>
            <a:endParaRPr lang="en-US" dirty="0"/>
          </a:p>
        </p:txBody>
      </p:sp>
      <p:sp>
        <p:nvSpPr>
          <p:cNvPr id="5" name="Footer Placeholder 4">
            <a:extLst>
              <a:ext uri="{FF2B5EF4-FFF2-40B4-BE49-F238E27FC236}">
                <a16:creationId xmlns:a16="http://schemas.microsoft.com/office/drawing/2014/main" id="{B0086A59-547A-E74A-BE36-673DD5EED750}"/>
              </a:ext>
            </a:extLst>
          </p:cNvPr>
          <p:cNvSpPr>
            <a:spLocks noGrp="1"/>
          </p:cNvSpPr>
          <p:nvPr>
            <p:ph type="ftr" sz="quarter" idx="11"/>
          </p:nvPr>
        </p:nvSpPr>
        <p:spPr/>
        <p:txBody>
          <a:bodyPr/>
          <a:lstStyle/>
          <a:p>
            <a:r>
              <a:rPr lang="en-US" dirty="0"/>
              <a:t>2</a:t>
            </a:r>
          </a:p>
        </p:txBody>
      </p:sp>
      <p:sp>
        <p:nvSpPr>
          <p:cNvPr id="6" name="Slide Number Placeholder 5">
            <a:extLst>
              <a:ext uri="{FF2B5EF4-FFF2-40B4-BE49-F238E27FC236}">
                <a16:creationId xmlns:a16="http://schemas.microsoft.com/office/drawing/2014/main" id="{E3A9481E-BFB9-0B46-85BC-308B1B981405}"/>
              </a:ext>
            </a:extLst>
          </p:cNvPr>
          <p:cNvSpPr>
            <a:spLocks noGrp="1"/>
          </p:cNvSpPr>
          <p:nvPr>
            <p:ph type="sldNum" sz="quarter" idx="12"/>
          </p:nvPr>
        </p:nvSpPr>
        <p:spPr/>
        <p:txBody>
          <a:bodyPr/>
          <a:lstStyle/>
          <a:p>
            <a:fld id="{6D22F896-40B5-4ADD-8801-0D06FADFA095}" type="slidenum">
              <a:rPr lang="en-US" smtClean="0"/>
              <a:t>‹#›</a:t>
            </a:fld>
            <a:endParaRPr lang="en-US" dirty="0"/>
          </a:p>
        </p:txBody>
      </p:sp>
      <p:pic>
        <p:nvPicPr>
          <p:cNvPr id="7" name="Picture 6">
            <a:extLst>
              <a:ext uri="{FF2B5EF4-FFF2-40B4-BE49-F238E27FC236}">
                <a16:creationId xmlns:a16="http://schemas.microsoft.com/office/drawing/2014/main" id="{D49A062B-B359-A942-8827-3AB57CACB812}"/>
              </a:ext>
            </a:extLst>
          </p:cNvPr>
          <p:cNvPicPr>
            <a:picLocks noChangeAspect="1"/>
          </p:cNvPicPr>
          <p:nvPr userDrawn="1"/>
        </p:nvPicPr>
        <p:blipFill>
          <a:blip r:embed="rId2"/>
          <a:stretch>
            <a:fillRect/>
          </a:stretch>
        </p:blipFill>
        <p:spPr>
          <a:xfrm>
            <a:off x="11071224" y="5818188"/>
            <a:ext cx="939800" cy="939800"/>
          </a:xfrm>
          <a:prstGeom prst="rect">
            <a:avLst/>
          </a:prstGeom>
        </p:spPr>
      </p:pic>
    </p:spTree>
    <p:extLst>
      <p:ext uri="{BB962C8B-B14F-4D97-AF65-F5344CB8AC3E}">
        <p14:creationId xmlns:p14="http://schemas.microsoft.com/office/powerpoint/2010/main" val="3069380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A4739-3AEF-4145-8569-26427FBFBC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AC628E-1E2A-2840-BB07-9C44AC9B35F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E1718A-DA02-A94C-BEC1-E2CC6A982F60}"/>
              </a:ext>
            </a:extLst>
          </p:cNvPr>
          <p:cNvSpPr>
            <a:spLocks noGrp="1"/>
          </p:cNvSpPr>
          <p:nvPr>
            <p:ph type="dt" sz="half" idx="10"/>
          </p:nvPr>
        </p:nvSpPr>
        <p:spPr/>
        <p:txBody>
          <a:bodyPr/>
          <a:lstStyle/>
          <a:p>
            <a:fld id="{F8B87A77-C125-B845-B9FF-68155C772674}" type="datetime1">
              <a:rPr lang="en-US" smtClean="0"/>
              <a:t>7/28/18</a:t>
            </a:fld>
            <a:endParaRPr lang="en-US" dirty="0"/>
          </a:p>
        </p:txBody>
      </p:sp>
      <p:sp>
        <p:nvSpPr>
          <p:cNvPr id="5" name="Footer Placeholder 4">
            <a:extLst>
              <a:ext uri="{FF2B5EF4-FFF2-40B4-BE49-F238E27FC236}">
                <a16:creationId xmlns:a16="http://schemas.microsoft.com/office/drawing/2014/main" id="{57CB5F13-A31C-544B-93EB-EE19B01AFCB9}"/>
              </a:ext>
            </a:extLst>
          </p:cNvPr>
          <p:cNvSpPr>
            <a:spLocks noGrp="1"/>
          </p:cNvSpPr>
          <p:nvPr>
            <p:ph type="ftr" sz="quarter" idx="11"/>
          </p:nvPr>
        </p:nvSpPr>
        <p:spPr/>
        <p:txBody>
          <a:bodyPr/>
          <a:lstStyle/>
          <a:p>
            <a:r>
              <a:rPr lang="en-US" dirty="0"/>
              <a:t>2</a:t>
            </a:r>
          </a:p>
        </p:txBody>
      </p:sp>
      <p:sp>
        <p:nvSpPr>
          <p:cNvPr id="6" name="Slide Number Placeholder 5">
            <a:extLst>
              <a:ext uri="{FF2B5EF4-FFF2-40B4-BE49-F238E27FC236}">
                <a16:creationId xmlns:a16="http://schemas.microsoft.com/office/drawing/2014/main" id="{1DBADAE2-FDEF-A643-A085-D49FD53B3D5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58275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1C2928-BFCD-0440-82A5-A7DF09F179D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7D5E9F5-892B-DF4B-94DF-30AF2C020D9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0D8F9F-A185-5B42-B592-58220A87C656}"/>
              </a:ext>
            </a:extLst>
          </p:cNvPr>
          <p:cNvSpPr>
            <a:spLocks noGrp="1"/>
          </p:cNvSpPr>
          <p:nvPr>
            <p:ph type="dt" sz="half" idx="10"/>
          </p:nvPr>
        </p:nvSpPr>
        <p:spPr/>
        <p:txBody>
          <a:bodyPr/>
          <a:lstStyle/>
          <a:p>
            <a:fld id="{760791FC-FA4B-7642-9B1D-83D247DCE148}" type="datetime1">
              <a:rPr lang="en-US" smtClean="0"/>
              <a:t>7/28/18</a:t>
            </a:fld>
            <a:endParaRPr lang="en-US" dirty="0"/>
          </a:p>
        </p:txBody>
      </p:sp>
      <p:sp>
        <p:nvSpPr>
          <p:cNvPr id="5" name="Footer Placeholder 4">
            <a:extLst>
              <a:ext uri="{FF2B5EF4-FFF2-40B4-BE49-F238E27FC236}">
                <a16:creationId xmlns:a16="http://schemas.microsoft.com/office/drawing/2014/main" id="{83219C62-1CEF-124E-9930-BC853B1D4B5F}"/>
              </a:ext>
            </a:extLst>
          </p:cNvPr>
          <p:cNvSpPr>
            <a:spLocks noGrp="1"/>
          </p:cNvSpPr>
          <p:nvPr>
            <p:ph type="ftr" sz="quarter" idx="11"/>
          </p:nvPr>
        </p:nvSpPr>
        <p:spPr/>
        <p:txBody>
          <a:bodyPr/>
          <a:lstStyle/>
          <a:p>
            <a:r>
              <a:rPr lang="en-US" dirty="0"/>
              <a:t>2</a:t>
            </a:r>
          </a:p>
        </p:txBody>
      </p:sp>
      <p:sp>
        <p:nvSpPr>
          <p:cNvPr id="6" name="Slide Number Placeholder 5">
            <a:extLst>
              <a:ext uri="{FF2B5EF4-FFF2-40B4-BE49-F238E27FC236}">
                <a16:creationId xmlns:a16="http://schemas.microsoft.com/office/drawing/2014/main" id="{4FEE4221-F6E6-2647-99A6-8546D7376EE2}"/>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63252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62351-9CED-054F-B153-E43F3BACC8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68EF8A-0BA2-DA40-9158-B73306CF123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7D0C5D-538A-C04D-A80A-79F60B0C1D40}"/>
              </a:ext>
            </a:extLst>
          </p:cNvPr>
          <p:cNvSpPr>
            <a:spLocks noGrp="1"/>
          </p:cNvSpPr>
          <p:nvPr>
            <p:ph type="dt" sz="half" idx="10"/>
          </p:nvPr>
        </p:nvSpPr>
        <p:spPr/>
        <p:txBody>
          <a:bodyPr/>
          <a:lstStyle/>
          <a:p>
            <a:fld id="{3815A68C-1130-B34F-8CD1-238600664C87}" type="datetime1">
              <a:rPr lang="en-US" smtClean="0"/>
              <a:t>7/28/18</a:t>
            </a:fld>
            <a:endParaRPr lang="en-US" dirty="0"/>
          </a:p>
        </p:txBody>
      </p:sp>
      <p:sp>
        <p:nvSpPr>
          <p:cNvPr id="5" name="Footer Placeholder 4">
            <a:extLst>
              <a:ext uri="{FF2B5EF4-FFF2-40B4-BE49-F238E27FC236}">
                <a16:creationId xmlns:a16="http://schemas.microsoft.com/office/drawing/2014/main" id="{B515FF8D-71CC-DF4B-ABD5-1F91F0C139FD}"/>
              </a:ext>
            </a:extLst>
          </p:cNvPr>
          <p:cNvSpPr>
            <a:spLocks noGrp="1"/>
          </p:cNvSpPr>
          <p:nvPr>
            <p:ph type="ftr" sz="quarter" idx="11"/>
          </p:nvPr>
        </p:nvSpPr>
        <p:spPr/>
        <p:txBody>
          <a:bodyPr/>
          <a:lstStyle/>
          <a:p>
            <a:r>
              <a:rPr lang="en-US" dirty="0"/>
              <a:t>2</a:t>
            </a:r>
          </a:p>
        </p:txBody>
      </p:sp>
      <p:sp>
        <p:nvSpPr>
          <p:cNvPr id="6" name="Slide Number Placeholder 5">
            <a:extLst>
              <a:ext uri="{FF2B5EF4-FFF2-40B4-BE49-F238E27FC236}">
                <a16:creationId xmlns:a16="http://schemas.microsoft.com/office/drawing/2014/main" id="{62E681D4-C149-CB4E-82E3-88085F05EE7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1261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4706E-47D9-AC42-8C22-C835CC727F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68450A-56DF-F94E-8CFB-2AE47F9026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E35AF5C-AAC3-1F4F-9396-D117EDD0BE5C}"/>
              </a:ext>
            </a:extLst>
          </p:cNvPr>
          <p:cNvSpPr>
            <a:spLocks noGrp="1"/>
          </p:cNvSpPr>
          <p:nvPr>
            <p:ph type="dt" sz="half" idx="10"/>
          </p:nvPr>
        </p:nvSpPr>
        <p:spPr/>
        <p:txBody>
          <a:bodyPr/>
          <a:lstStyle/>
          <a:p>
            <a:fld id="{F70EA955-0F7A-B042-AFA4-F59A1F73E656}" type="datetime1">
              <a:rPr lang="en-US" smtClean="0"/>
              <a:t>7/28/18</a:t>
            </a:fld>
            <a:endParaRPr lang="en-US" dirty="0"/>
          </a:p>
        </p:txBody>
      </p:sp>
      <p:sp>
        <p:nvSpPr>
          <p:cNvPr id="5" name="Footer Placeholder 4">
            <a:extLst>
              <a:ext uri="{FF2B5EF4-FFF2-40B4-BE49-F238E27FC236}">
                <a16:creationId xmlns:a16="http://schemas.microsoft.com/office/drawing/2014/main" id="{BF84448B-998C-1449-9537-CDEEEC343D9F}"/>
              </a:ext>
            </a:extLst>
          </p:cNvPr>
          <p:cNvSpPr>
            <a:spLocks noGrp="1"/>
          </p:cNvSpPr>
          <p:nvPr>
            <p:ph type="ftr" sz="quarter" idx="11"/>
          </p:nvPr>
        </p:nvSpPr>
        <p:spPr/>
        <p:txBody>
          <a:bodyPr/>
          <a:lstStyle/>
          <a:p>
            <a:r>
              <a:rPr lang="en-US" dirty="0"/>
              <a:t>2</a:t>
            </a:r>
          </a:p>
        </p:txBody>
      </p:sp>
      <p:sp>
        <p:nvSpPr>
          <p:cNvPr id="6" name="Slide Number Placeholder 5">
            <a:extLst>
              <a:ext uri="{FF2B5EF4-FFF2-40B4-BE49-F238E27FC236}">
                <a16:creationId xmlns:a16="http://schemas.microsoft.com/office/drawing/2014/main" id="{CE663E6D-25BE-B34A-AC9F-6BF2586DABD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879375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C10A8-33CA-6042-801B-2D3B115DED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E62253-791A-AA41-A78E-C6A2251541F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EA93CC9-F26B-EF42-91C9-F8921BDD63F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779366-0D3B-2742-BF12-64D9AA16270A}"/>
              </a:ext>
            </a:extLst>
          </p:cNvPr>
          <p:cNvSpPr>
            <a:spLocks noGrp="1"/>
          </p:cNvSpPr>
          <p:nvPr>
            <p:ph type="dt" sz="half" idx="10"/>
          </p:nvPr>
        </p:nvSpPr>
        <p:spPr/>
        <p:txBody>
          <a:bodyPr/>
          <a:lstStyle/>
          <a:p>
            <a:fld id="{92CBD571-39FE-D04B-A3A9-4AA3B8F804F7}" type="datetime1">
              <a:rPr lang="en-US" smtClean="0"/>
              <a:t>7/28/18</a:t>
            </a:fld>
            <a:endParaRPr lang="en-US" dirty="0"/>
          </a:p>
        </p:txBody>
      </p:sp>
      <p:sp>
        <p:nvSpPr>
          <p:cNvPr id="6" name="Footer Placeholder 5">
            <a:extLst>
              <a:ext uri="{FF2B5EF4-FFF2-40B4-BE49-F238E27FC236}">
                <a16:creationId xmlns:a16="http://schemas.microsoft.com/office/drawing/2014/main" id="{A110F063-E2F4-9F40-9BCD-DCBEC22DC031}"/>
              </a:ext>
            </a:extLst>
          </p:cNvPr>
          <p:cNvSpPr>
            <a:spLocks noGrp="1"/>
          </p:cNvSpPr>
          <p:nvPr>
            <p:ph type="ftr" sz="quarter" idx="11"/>
          </p:nvPr>
        </p:nvSpPr>
        <p:spPr/>
        <p:txBody>
          <a:bodyPr/>
          <a:lstStyle/>
          <a:p>
            <a:r>
              <a:rPr lang="en-US" dirty="0"/>
              <a:t>2</a:t>
            </a:r>
          </a:p>
        </p:txBody>
      </p:sp>
      <p:sp>
        <p:nvSpPr>
          <p:cNvPr id="7" name="Slide Number Placeholder 6">
            <a:extLst>
              <a:ext uri="{FF2B5EF4-FFF2-40B4-BE49-F238E27FC236}">
                <a16:creationId xmlns:a16="http://schemas.microsoft.com/office/drawing/2014/main" id="{14EBE33F-5D27-A142-878A-897098E4AD3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5563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3395C-AD54-594F-8258-427188BBEB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C030FFE-0D46-0D4E-AC49-FBCBFC7C72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2C9E01F-511C-3946-8B4C-A9F318214E4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A4405B6-6BE3-E348-8EDF-A8841CF134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7F96C3C-02BF-464A-B493-5DBAC97AD2F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148708-A884-7A47-A93C-29979452FD2F}"/>
              </a:ext>
            </a:extLst>
          </p:cNvPr>
          <p:cNvSpPr>
            <a:spLocks noGrp="1"/>
          </p:cNvSpPr>
          <p:nvPr>
            <p:ph type="dt" sz="half" idx="10"/>
          </p:nvPr>
        </p:nvSpPr>
        <p:spPr/>
        <p:txBody>
          <a:bodyPr/>
          <a:lstStyle/>
          <a:p>
            <a:fld id="{76608151-910C-6C40-B424-74A903B6623A}" type="datetime1">
              <a:rPr lang="en-US" smtClean="0"/>
              <a:t>7/28/18</a:t>
            </a:fld>
            <a:endParaRPr lang="en-US" dirty="0"/>
          </a:p>
        </p:txBody>
      </p:sp>
      <p:sp>
        <p:nvSpPr>
          <p:cNvPr id="8" name="Footer Placeholder 7">
            <a:extLst>
              <a:ext uri="{FF2B5EF4-FFF2-40B4-BE49-F238E27FC236}">
                <a16:creationId xmlns:a16="http://schemas.microsoft.com/office/drawing/2014/main" id="{53EE3DAA-78EE-0A44-831A-DB90AF0FA6F3}"/>
              </a:ext>
            </a:extLst>
          </p:cNvPr>
          <p:cNvSpPr>
            <a:spLocks noGrp="1"/>
          </p:cNvSpPr>
          <p:nvPr>
            <p:ph type="ftr" sz="quarter" idx="11"/>
          </p:nvPr>
        </p:nvSpPr>
        <p:spPr/>
        <p:txBody>
          <a:bodyPr/>
          <a:lstStyle/>
          <a:p>
            <a:r>
              <a:rPr lang="en-US" dirty="0"/>
              <a:t>2</a:t>
            </a:r>
          </a:p>
        </p:txBody>
      </p:sp>
      <p:sp>
        <p:nvSpPr>
          <p:cNvPr id="9" name="Slide Number Placeholder 8">
            <a:extLst>
              <a:ext uri="{FF2B5EF4-FFF2-40B4-BE49-F238E27FC236}">
                <a16:creationId xmlns:a16="http://schemas.microsoft.com/office/drawing/2014/main" id="{BD25FA42-8102-1741-86D7-26FE93F974E4}"/>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97076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EFBCA-6272-DC4E-A992-62CB5E05142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02C836-DE72-1048-836F-91F9C9109BF6}"/>
              </a:ext>
            </a:extLst>
          </p:cNvPr>
          <p:cNvSpPr>
            <a:spLocks noGrp="1"/>
          </p:cNvSpPr>
          <p:nvPr>
            <p:ph type="dt" sz="half" idx="10"/>
          </p:nvPr>
        </p:nvSpPr>
        <p:spPr/>
        <p:txBody>
          <a:bodyPr/>
          <a:lstStyle/>
          <a:p>
            <a:fld id="{0341B07E-1987-6C4C-8CAF-C453905ED2B8}" type="datetime1">
              <a:rPr lang="en-US" smtClean="0"/>
              <a:t>7/28/18</a:t>
            </a:fld>
            <a:endParaRPr lang="en-US" dirty="0"/>
          </a:p>
        </p:txBody>
      </p:sp>
      <p:sp>
        <p:nvSpPr>
          <p:cNvPr id="4" name="Footer Placeholder 3">
            <a:extLst>
              <a:ext uri="{FF2B5EF4-FFF2-40B4-BE49-F238E27FC236}">
                <a16:creationId xmlns:a16="http://schemas.microsoft.com/office/drawing/2014/main" id="{0984E03A-E2F4-AD43-9231-B46D87165F51}"/>
              </a:ext>
            </a:extLst>
          </p:cNvPr>
          <p:cNvSpPr>
            <a:spLocks noGrp="1"/>
          </p:cNvSpPr>
          <p:nvPr>
            <p:ph type="ftr" sz="quarter" idx="11"/>
          </p:nvPr>
        </p:nvSpPr>
        <p:spPr/>
        <p:txBody>
          <a:bodyPr/>
          <a:lstStyle/>
          <a:p>
            <a:r>
              <a:rPr lang="en-US" dirty="0"/>
              <a:t>2</a:t>
            </a:r>
          </a:p>
        </p:txBody>
      </p:sp>
      <p:sp>
        <p:nvSpPr>
          <p:cNvPr id="5" name="Slide Number Placeholder 4">
            <a:extLst>
              <a:ext uri="{FF2B5EF4-FFF2-40B4-BE49-F238E27FC236}">
                <a16:creationId xmlns:a16="http://schemas.microsoft.com/office/drawing/2014/main" id="{6D396112-D1F5-524D-AC6E-A0077E0A83A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86711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E3C79D-5810-4945-BB9F-28B4FA5D70CF}"/>
              </a:ext>
            </a:extLst>
          </p:cNvPr>
          <p:cNvSpPr>
            <a:spLocks noGrp="1"/>
          </p:cNvSpPr>
          <p:nvPr>
            <p:ph type="dt" sz="half" idx="10"/>
          </p:nvPr>
        </p:nvSpPr>
        <p:spPr/>
        <p:txBody>
          <a:bodyPr/>
          <a:lstStyle/>
          <a:p>
            <a:fld id="{659F9D1F-E2B8-FA44-93CE-83FE3A6F5E7E}" type="datetime1">
              <a:rPr lang="en-US" smtClean="0"/>
              <a:t>7/28/18</a:t>
            </a:fld>
            <a:endParaRPr lang="en-US" dirty="0"/>
          </a:p>
        </p:txBody>
      </p:sp>
      <p:sp>
        <p:nvSpPr>
          <p:cNvPr id="3" name="Footer Placeholder 2">
            <a:extLst>
              <a:ext uri="{FF2B5EF4-FFF2-40B4-BE49-F238E27FC236}">
                <a16:creationId xmlns:a16="http://schemas.microsoft.com/office/drawing/2014/main" id="{561E40CF-DB51-8148-B389-98AC1DF75094}"/>
              </a:ext>
            </a:extLst>
          </p:cNvPr>
          <p:cNvSpPr>
            <a:spLocks noGrp="1"/>
          </p:cNvSpPr>
          <p:nvPr>
            <p:ph type="ftr" sz="quarter" idx="11"/>
          </p:nvPr>
        </p:nvSpPr>
        <p:spPr/>
        <p:txBody>
          <a:bodyPr/>
          <a:lstStyle/>
          <a:p>
            <a:r>
              <a:rPr lang="en-US" dirty="0"/>
              <a:t>2</a:t>
            </a:r>
          </a:p>
        </p:txBody>
      </p:sp>
      <p:sp>
        <p:nvSpPr>
          <p:cNvPr id="4" name="Slide Number Placeholder 3">
            <a:extLst>
              <a:ext uri="{FF2B5EF4-FFF2-40B4-BE49-F238E27FC236}">
                <a16:creationId xmlns:a16="http://schemas.microsoft.com/office/drawing/2014/main" id="{8DDAEBB6-89D7-8C41-8A24-CA4ECAA5914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092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1C5F5-4BE6-1143-9C56-4B22D7A407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963482-96ED-C547-865B-CB3D89E1B7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7507AE8-9CD3-E24C-A563-3F32214D5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DBBC1D-C140-4E45-9DCF-BE276C64E706}"/>
              </a:ext>
            </a:extLst>
          </p:cNvPr>
          <p:cNvSpPr>
            <a:spLocks noGrp="1"/>
          </p:cNvSpPr>
          <p:nvPr>
            <p:ph type="dt" sz="half" idx="10"/>
          </p:nvPr>
        </p:nvSpPr>
        <p:spPr/>
        <p:txBody>
          <a:bodyPr/>
          <a:lstStyle/>
          <a:p>
            <a:fld id="{8CA3AA0A-B6C5-4D49-84F1-AB83158A7207}" type="datetime1">
              <a:rPr lang="en-US" smtClean="0"/>
              <a:t>7/28/18</a:t>
            </a:fld>
            <a:endParaRPr lang="en-US" dirty="0"/>
          </a:p>
        </p:txBody>
      </p:sp>
      <p:sp>
        <p:nvSpPr>
          <p:cNvPr id="6" name="Footer Placeholder 5">
            <a:extLst>
              <a:ext uri="{FF2B5EF4-FFF2-40B4-BE49-F238E27FC236}">
                <a16:creationId xmlns:a16="http://schemas.microsoft.com/office/drawing/2014/main" id="{BB72A0B9-0EE6-CB42-8D76-24F6CD194664}"/>
              </a:ext>
            </a:extLst>
          </p:cNvPr>
          <p:cNvSpPr>
            <a:spLocks noGrp="1"/>
          </p:cNvSpPr>
          <p:nvPr>
            <p:ph type="ftr" sz="quarter" idx="11"/>
          </p:nvPr>
        </p:nvSpPr>
        <p:spPr/>
        <p:txBody>
          <a:bodyPr/>
          <a:lstStyle/>
          <a:p>
            <a:r>
              <a:rPr lang="en-US" dirty="0"/>
              <a:t>2</a:t>
            </a:r>
          </a:p>
        </p:txBody>
      </p:sp>
      <p:sp>
        <p:nvSpPr>
          <p:cNvPr id="7" name="Slide Number Placeholder 6">
            <a:extLst>
              <a:ext uri="{FF2B5EF4-FFF2-40B4-BE49-F238E27FC236}">
                <a16:creationId xmlns:a16="http://schemas.microsoft.com/office/drawing/2014/main" id="{348D3DD3-8D88-474B-8824-2C1AE22DA56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28861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8C588-FF1E-064A-B459-CE48A34A90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8A67BA6-F518-3248-958E-7FF0544031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3E0080A-3990-0348-9EA9-1A25E9ED55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8748586-B3E2-294A-B007-5D83E5871845}"/>
              </a:ext>
            </a:extLst>
          </p:cNvPr>
          <p:cNvSpPr>
            <a:spLocks noGrp="1"/>
          </p:cNvSpPr>
          <p:nvPr>
            <p:ph type="dt" sz="half" idx="10"/>
          </p:nvPr>
        </p:nvSpPr>
        <p:spPr/>
        <p:txBody>
          <a:bodyPr/>
          <a:lstStyle/>
          <a:p>
            <a:fld id="{96F1BD58-6490-2B47-AB15-F2089D864D58}" type="datetime1">
              <a:rPr lang="en-US" smtClean="0"/>
              <a:t>7/28/18</a:t>
            </a:fld>
            <a:endParaRPr lang="en-US" dirty="0"/>
          </a:p>
        </p:txBody>
      </p:sp>
      <p:sp>
        <p:nvSpPr>
          <p:cNvPr id="6" name="Footer Placeholder 5">
            <a:extLst>
              <a:ext uri="{FF2B5EF4-FFF2-40B4-BE49-F238E27FC236}">
                <a16:creationId xmlns:a16="http://schemas.microsoft.com/office/drawing/2014/main" id="{FDE241B6-CD58-1448-A91B-987CF81D8C98}"/>
              </a:ext>
            </a:extLst>
          </p:cNvPr>
          <p:cNvSpPr>
            <a:spLocks noGrp="1"/>
          </p:cNvSpPr>
          <p:nvPr>
            <p:ph type="ftr" sz="quarter" idx="11"/>
          </p:nvPr>
        </p:nvSpPr>
        <p:spPr/>
        <p:txBody>
          <a:bodyPr/>
          <a:lstStyle/>
          <a:p>
            <a:r>
              <a:rPr lang="en-US" dirty="0"/>
              <a:t>2</a:t>
            </a:r>
          </a:p>
        </p:txBody>
      </p:sp>
      <p:sp>
        <p:nvSpPr>
          <p:cNvPr id="7" name="Slide Number Placeholder 6">
            <a:extLst>
              <a:ext uri="{FF2B5EF4-FFF2-40B4-BE49-F238E27FC236}">
                <a16:creationId xmlns:a16="http://schemas.microsoft.com/office/drawing/2014/main" id="{98A3B311-B6C5-C14B-A772-10A791012E9D}"/>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353580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025743-8495-2249-9BDC-9D3944E447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85CCEB-160D-224A-BD9F-729246CA87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23E9F8-FC35-1D4C-8E76-DA0916D88D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8F07E1-56B2-3E4B-859F-149B7A63DC9C}" type="datetime1">
              <a:rPr lang="en-US" smtClean="0"/>
              <a:t>7/28/18</a:t>
            </a:fld>
            <a:endParaRPr lang="en-US" dirty="0"/>
          </a:p>
        </p:txBody>
      </p:sp>
      <p:sp>
        <p:nvSpPr>
          <p:cNvPr id="5" name="Footer Placeholder 4">
            <a:extLst>
              <a:ext uri="{FF2B5EF4-FFF2-40B4-BE49-F238E27FC236}">
                <a16:creationId xmlns:a16="http://schemas.microsoft.com/office/drawing/2014/main" id="{562BCEC5-22B6-F041-A06E-5C85E5A3F3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2</a:t>
            </a:r>
          </a:p>
        </p:txBody>
      </p:sp>
      <p:sp>
        <p:nvSpPr>
          <p:cNvPr id="6" name="Slide Number Placeholder 5">
            <a:extLst>
              <a:ext uri="{FF2B5EF4-FFF2-40B4-BE49-F238E27FC236}">
                <a16:creationId xmlns:a16="http://schemas.microsoft.com/office/drawing/2014/main" id="{774C3BCA-45A7-624A-A34F-C04DD08DC6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pic>
        <p:nvPicPr>
          <p:cNvPr id="7" name="Picture 6">
            <a:extLst>
              <a:ext uri="{FF2B5EF4-FFF2-40B4-BE49-F238E27FC236}">
                <a16:creationId xmlns:a16="http://schemas.microsoft.com/office/drawing/2014/main" id="{4A8EADEC-1414-1B49-A607-201755B613A1}"/>
              </a:ext>
            </a:extLst>
          </p:cNvPr>
          <p:cNvPicPr>
            <a:picLocks noChangeAspect="1"/>
          </p:cNvPicPr>
          <p:nvPr userDrawn="1"/>
        </p:nvPicPr>
        <p:blipFill>
          <a:blip r:embed="rId13"/>
          <a:stretch>
            <a:fillRect/>
          </a:stretch>
        </p:blipFill>
        <p:spPr>
          <a:xfrm>
            <a:off x="11071224" y="5818188"/>
            <a:ext cx="939800" cy="939800"/>
          </a:xfrm>
          <a:prstGeom prst="rect">
            <a:avLst/>
          </a:prstGeom>
        </p:spPr>
      </p:pic>
    </p:spTree>
    <p:extLst>
      <p:ext uri="{BB962C8B-B14F-4D97-AF65-F5344CB8AC3E}">
        <p14:creationId xmlns:p14="http://schemas.microsoft.com/office/powerpoint/2010/main" val="3225520166"/>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sv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hudsonbrendon/python-musixmatch" TargetMode="External"/><Relationship Id="rId2" Type="http://schemas.openxmlformats.org/officeDocument/2006/relationships/hyperlink" Target="https://developer.musixmatch.com/documentation/api-reference/track-lyrics-get" TargetMode="External"/><Relationship Id="rId1" Type="http://schemas.openxmlformats.org/officeDocument/2006/relationships/slideLayout" Target="../slideLayouts/slideLayout2.xml"/><Relationship Id="rId5" Type="http://schemas.openxmlformats.org/officeDocument/2006/relationships/hyperlink" Target="https://github.com/cjhutto/vaderSentiment" TargetMode="External"/><Relationship Id="rId4" Type="http://schemas.openxmlformats.org/officeDocument/2006/relationships/hyperlink" Target="https://github.com/guoguo12/billboard-charts"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57CD-8B9E-B045-AC70-660C310EFE14}"/>
              </a:ext>
            </a:extLst>
          </p:cNvPr>
          <p:cNvSpPr>
            <a:spLocks noGrp="1"/>
          </p:cNvSpPr>
          <p:nvPr>
            <p:ph type="ctrTitle"/>
          </p:nvPr>
        </p:nvSpPr>
        <p:spPr/>
        <p:txBody>
          <a:bodyPr/>
          <a:lstStyle/>
          <a:p>
            <a:r>
              <a:rPr lang="en-US" dirty="0"/>
              <a:t>50 Years of Music Trends</a:t>
            </a:r>
          </a:p>
        </p:txBody>
      </p:sp>
      <p:sp>
        <p:nvSpPr>
          <p:cNvPr id="3" name="Subtitle 2">
            <a:extLst>
              <a:ext uri="{FF2B5EF4-FFF2-40B4-BE49-F238E27FC236}">
                <a16:creationId xmlns:a16="http://schemas.microsoft.com/office/drawing/2014/main" id="{74E22D11-70C1-0740-AB31-ABAB89D433E1}"/>
              </a:ext>
            </a:extLst>
          </p:cNvPr>
          <p:cNvSpPr>
            <a:spLocks noGrp="1"/>
          </p:cNvSpPr>
          <p:nvPr>
            <p:ph type="subTitle" idx="1"/>
          </p:nvPr>
        </p:nvSpPr>
        <p:spPr/>
        <p:txBody>
          <a:bodyPr/>
          <a:lstStyle/>
          <a:p>
            <a:r>
              <a:rPr lang="en-US" dirty="0">
                <a:solidFill>
                  <a:srgbClr val="EB333F"/>
                </a:solidFill>
              </a:rPr>
              <a:t>A sentiment analysis of pop music over time</a:t>
            </a:r>
          </a:p>
        </p:txBody>
      </p:sp>
    </p:spTree>
    <p:extLst>
      <p:ext uri="{BB962C8B-B14F-4D97-AF65-F5344CB8AC3E}">
        <p14:creationId xmlns:p14="http://schemas.microsoft.com/office/powerpoint/2010/main" val="18928822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9A9013-62B2-2146-9C2B-2040B2B1FDA8}"/>
              </a:ext>
            </a:extLst>
          </p:cNvPr>
          <p:cNvPicPr>
            <a:picLocks noChangeAspect="1"/>
          </p:cNvPicPr>
          <p:nvPr/>
        </p:nvPicPr>
        <p:blipFill rotWithShape="1">
          <a:blip r:embed="rId3"/>
          <a:srcRect t="45920" b="6212"/>
          <a:stretch/>
        </p:blipFill>
        <p:spPr>
          <a:xfrm>
            <a:off x="5129172" y="889000"/>
            <a:ext cx="6448147" cy="3086576"/>
          </a:xfrm>
          <a:prstGeom prst="rect">
            <a:avLst/>
          </a:prstGeom>
        </p:spPr>
      </p:pic>
      <p:sp>
        <p:nvSpPr>
          <p:cNvPr id="2" name="Title 1">
            <a:extLst>
              <a:ext uri="{FF2B5EF4-FFF2-40B4-BE49-F238E27FC236}">
                <a16:creationId xmlns:a16="http://schemas.microsoft.com/office/drawing/2014/main" id="{F9FEC0AD-89F0-684F-A816-C7B640FAE068}"/>
              </a:ext>
            </a:extLst>
          </p:cNvPr>
          <p:cNvSpPr>
            <a:spLocks noGrp="1"/>
          </p:cNvSpPr>
          <p:nvPr>
            <p:ph type="title"/>
          </p:nvPr>
        </p:nvSpPr>
        <p:spPr/>
        <p:txBody>
          <a:bodyPr/>
          <a:lstStyle/>
          <a:p>
            <a:r>
              <a:rPr lang="en-US" dirty="0">
                <a:solidFill>
                  <a:srgbClr val="EB333F"/>
                </a:solidFill>
              </a:rPr>
              <a:t>CONCLUSION</a:t>
            </a:r>
          </a:p>
        </p:txBody>
      </p:sp>
      <p:sp>
        <p:nvSpPr>
          <p:cNvPr id="3" name="Content Placeholder 2">
            <a:extLst>
              <a:ext uri="{FF2B5EF4-FFF2-40B4-BE49-F238E27FC236}">
                <a16:creationId xmlns:a16="http://schemas.microsoft.com/office/drawing/2014/main" id="{732679F2-AC96-6A43-AF67-78466BFBF50F}"/>
              </a:ext>
            </a:extLst>
          </p:cNvPr>
          <p:cNvSpPr>
            <a:spLocks noGrp="1"/>
          </p:cNvSpPr>
          <p:nvPr>
            <p:ph idx="1"/>
          </p:nvPr>
        </p:nvSpPr>
        <p:spPr>
          <a:xfrm>
            <a:off x="838200" y="3797300"/>
            <a:ext cx="10515600" cy="2634614"/>
          </a:xfrm>
        </p:spPr>
        <p:txBody>
          <a:bodyPr>
            <a:normAutofit/>
          </a:bodyPr>
          <a:lstStyle/>
          <a:p>
            <a:pPr marL="0" indent="0">
              <a:buNone/>
            </a:pPr>
            <a:r>
              <a:rPr lang="en-US" i="1" dirty="0"/>
              <a:t>Approximately 42+% of the variation in negative sentiment score is accounted for by the variation time. We feel comfortable, because the data is </a:t>
            </a:r>
            <a:r>
              <a:rPr lang="en-US" i="1" dirty="0">
                <a:solidFill>
                  <a:srgbClr val="EB333F"/>
                </a:solidFill>
              </a:rPr>
              <a:t>approximately normally distributed </a:t>
            </a:r>
            <a:r>
              <a:rPr lang="en-US" i="1" dirty="0"/>
              <a:t>based on the shape of the histogram. Additionally, the p-value is 0+ which is &lt; 0.05. </a:t>
            </a:r>
          </a:p>
          <a:p>
            <a:pPr marL="0" indent="0">
              <a:buNone/>
            </a:pPr>
            <a:r>
              <a:rPr lang="en-US" i="1" dirty="0"/>
              <a:t>We reject the null hypothesis (Ho) in favor of the alternative. These two variables are related</a:t>
            </a:r>
          </a:p>
        </p:txBody>
      </p:sp>
      <p:sp>
        <p:nvSpPr>
          <p:cNvPr id="5" name="Slide Number Placeholder 4">
            <a:extLst>
              <a:ext uri="{FF2B5EF4-FFF2-40B4-BE49-F238E27FC236}">
                <a16:creationId xmlns:a16="http://schemas.microsoft.com/office/drawing/2014/main" id="{AD06AD57-39DD-7647-BE55-63170F100C88}"/>
              </a:ext>
            </a:extLst>
          </p:cNvPr>
          <p:cNvSpPr>
            <a:spLocks noGrp="1"/>
          </p:cNvSpPr>
          <p:nvPr>
            <p:ph type="sldNum" sz="quarter" idx="12"/>
          </p:nvPr>
        </p:nvSpPr>
        <p:spPr>
          <a:xfrm>
            <a:off x="8935720" y="6431915"/>
            <a:ext cx="2743200" cy="365125"/>
          </a:xfrm>
        </p:spPr>
        <p:txBody>
          <a:bodyPr/>
          <a:lstStyle/>
          <a:p>
            <a:fld id="{6D22F896-40B5-4ADD-8801-0D06FADFA095}" type="slidenum">
              <a:rPr lang="en-US" b="1" smtClean="0">
                <a:solidFill>
                  <a:schemeClr val="bg1"/>
                </a:solidFill>
              </a:rPr>
              <a:t>10</a:t>
            </a:fld>
            <a:endParaRPr lang="en-US" b="1" dirty="0">
              <a:solidFill>
                <a:schemeClr val="bg1"/>
              </a:solidFill>
            </a:endParaRPr>
          </a:p>
        </p:txBody>
      </p:sp>
      <p:sp>
        <p:nvSpPr>
          <p:cNvPr id="8" name="Title 1">
            <a:extLst>
              <a:ext uri="{FF2B5EF4-FFF2-40B4-BE49-F238E27FC236}">
                <a16:creationId xmlns:a16="http://schemas.microsoft.com/office/drawing/2014/main" id="{07695AE4-AA91-BD45-A16F-DF823CC37F93}"/>
              </a:ext>
            </a:extLst>
          </p:cNvPr>
          <p:cNvSpPr txBox="1">
            <a:spLocks/>
          </p:cNvSpPr>
          <p:nvPr/>
        </p:nvSpPr>
        <p:spPr>
          <a:xfrm>
            <a:off x="10078720" y="1095375"/>
            <a:ext cx="76708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rgbClr val="FF0000"/>
                </a:solidFill>
              </a:rPr>
              <a:t>S1</a:t>
            </a:r>
            <a:endParaRPr lang="en-US" dirty="0"/>
          </a:p>
        </p:txBody>
      </p:sp>
      <p:graphicFrame>
        <p:nvGraphicFramePr>
          <p:cNvPr id="6" name="Table 5">
            <a:extLst>
              <a:ext uri="{FF2B5EF4-FFF2-40B4-BE49-F238E27FC236}">
                <a16:creationId xmlns:a16="http://schemas.microsoft.com/office/drawing/2014/main" id="{2CEA40EC-7362-814E-8EB0-AC3F4EDAE85B}"/>
              </a:ext>
            </a:extLst>
          </p:cNvPr>
          <p:cNvGraphicFramePr>
            <a:graphicFrameLocks noGrp="1"/>
          </p:cNvGraphicFramePr>
          <p:nvPr>
            <p:extLst>
              <p:ext uri="{D42A27DB-BD31-4B8C-83A1-F6EECF244321}">
                <p14:modId xmlns:p14="http://schemas.microsoft.com/office/powerpoint/2010/main" val="2990089359"/>
              </p:ext>
            </p:extLst>
          </p:nvPr>
        </p:nvGraphicFramePr>
        <p:xfrm>
          <a:off x="1003300" y="1348422"/>
          <a:ext cx="4724400" cy="2239424"/>
        </p:xfrm>
        <a:graphic>
          <a:graphicData uri="http://schemas.openxmlformats.org/drawingml/2006/table">
            <a:tbl>
              <a:tblPr firstRow="1" bandRow="1">
                <a:tableStyleId>{2D5ABB26-0587-4C30-8999-92F81FD0307C}</a:tableStyleId>
              </a:tblPr>
              <a:tblGrid>
                <a:gridCol w="944880">
                  <a:extLst>
                    <a:ext uri="{9D8B030D-6E8A-4147-A177-3AD203B41FA5}">
                      <a16:colId xmlns:a16="http://schemas.microsoft.com/office/drawing/2014/main" val="1798830903"/>
                    </a:ext>
                  </a:extLst>
                </a:gridCol>
                <a:gridCol w="944880">
                  <a:extLst>
                    <a:ext uri="{9D8B030D-6E8A-4147-A177-3AD203B41FA5}">
                      <a16:colId xmlns:a16="http://schemas.microsoft.com/office/drawing/2014/main" val="731521733"/>
                    </a:ext>
                  </a:extLst>
                </a:gridCol>
                <a:gridCol w="944880">
                  <a:extLst>
                    <a:ext uri="{9D8B030D-6E8A-4147-A177-3AD203B41FA5}">
                      <a16:colId xmlns:a16="http://schemas.microsoft.com/office/drawing/2014/main" val="946718928"/>
                    </a:ext>
                  </a:extLst>
                </a:gridCol>
                <a:gridCol w="944880">
                  <a:extLst>
                    <a:ext uri="{9D8B030D-6E8A-4147-A177-3AD203B41FA5}">
                      <a16:colId xmlns:a16="http://schemas.microsoft.com/office/drawing/2014/main" val="571648935"/>
                    </a:ext>
                  </a:extLst>
                </a:gridCol>
                <a:gridCol w="944880">
                  <a:extLst>
                    <a:ext uri="{9D8B030D-6E8A-4147-A177-3AD203B41FA5}">
                      <a16:colId xmlns:a16="http://schemas.microsoft.com/office/drawing/2014/main" val="2488707163"/>
                    </a:ext>
                  </a:extLst>
                </a:gridCol>
              </a:tblGrid>
              <a:tr h="628802">
                <a:tc>
                  <a:txBody>
                    <a:bodyPr/>
                    <a:lstStyle/>
                    <a:p>
                      <a:pPr algn="ctr"/>
                      <a:r>
                        <a:rPr lang="en-US" b="1" dirty="0">
                          <a:solidFill>
                            <a:schemeClr val="bg1"/>
                          </a:solidFill>
                        </a:rPr>
                        <a:t>Trial</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333F"/>
                    </a:solidFill>
                  </a:tcPr>
                </a:tc>
                <a:tc>
                  <a:txBody>
                    <a:bodyPr/>
                    <a:lstStyle/>
                    <a:p>
                      <a:pPr algn="ctr"/>
                      <a:r>
                        <a:rPr lang="en-US" b="1" dirty="0">
                          <a:solidFill>
                            <a:schemeClr val="bg1"/>
                          </a:solidFill>
                        </a:rPr>
                        <a:t>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333F"/>
                    </a:solidFill>
                  </a:tcPr>
                </a:tc>
                <a:tc>
                  <a:txBody>
                    <a:bodyPr/>
                    <a:lstStyle/>
                    <a:p>
                      <a:pPr algn="ctr"/>
                      <a:r>
                        <a:rPr lang="en-US" b="1" dirty="0">
                          <a:solidFill>
                            <a:schemeClr val="bg1"/>
                          </a:solidFill>
                        </a:rPr>
                        <a:t>R</a:t>
                      </a:r>
                      <a:r>
                        <a:rPr lang="en-US" b="1" baseline="30000" dirty="0">
                          <a:solidFill>
                            <a:schemeClr val="bg1"/>
                          </a:solidFill>
                        </a:rPr>
                        <a:t>2</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333F"/>
                    </a:solidFill>
                  </a:tcPr>
                </a:tc>
                <a:tc>
                  <a:txBody>
                    <a:bodyPr/>
                    <a:lstStyle/>
                    <a:p>
                      <a:pPr algn="ctr"/>
                      <a:r>
                        <a:rPr lang="en-US" b="1" dirty="0" err="1">
                          <a:solidFill>
                            <a:schemeClr val="bg1"/>
                          </a:solidFill>
                        </a:rPr>
                        <a:t>Std</a:t>
                      </a:r>
                      <a:r>
                        <a:rPr lang="en-US" b="1" dirty="0">
                          <a:solidFill>
                            <a:schemeClr val="bg1"/>
                          </a:solidFill>
                        </a:rPr>
                        <a:t> Err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333F"/>
                    </a:solidFill>
                  </a:tcPr>
                </a:tc>
                <a:tc>
                  <a:txBody>
                    <a:bodyPr/>
                    <a:lstStyle/>
                    <a:p>
                      <a:pPr algn="ctr"/>
                      <a:r>
                        <a:rPr lang="en-US" b="1" dirty="0">
                          <a:solidFill>
                            <a:schemeClr val="bg1"/>
                          </a:solidFill>
                        </a:rPr>
                        <a:t>P-Value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333F"/>
                    </a:solidFill>
                  </a:tcPr>
                </a:tc>
                <a:extLst>
                  <a:ext uri="{0D108BD9-81ED-4DB2-BD59-A6C34878D82A}">
                    <a16:rowId xmlns:a16="http://schemas.microsoft.com/office/drawing/2014/main" val="1183645558"/>
                  </a:ext>
                </a:extLst>
              </a:tr>
              <a:tr h="414954">
                <a:tc>
                  <a:txBody>
                    <a:bodyPr/>
                    <a:lstStyle/>
                    <a:p>
                      <a:pPr algn="ctr"/>
                      <a:r>
                        <a:rPr lang="en-US" dirty="0"/>
                        <a:t>S1</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.65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.42</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9568396"/>
                  </a:ext>
                </a:extLst>
              </a:tr>
              <a:tr h="414954">
                <a:tc>
                  <a:txBody>
                    <a:bodyPr/>
                    <a:lstStyle/>
                    <a:p>
                      <a:pPr algn="ctr"/>
                      <a:r>
                        <a:rPr lang="en-US" dirty="0"/>
                        <a:t>S2</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.73</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.53</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23715141"/>
                  </a:ext>
                </a:extLst>
              </a:tr>
              <a:tr h="414954">
                <a:tc>
                  <a:txBody>
                    <a:bodyPr/>
                    <a:lstStyle/>
                    <a:p>
                      <a:pPr algn="ctr"/>
                      <a:r>
                        <a:rPr lang="en-US" dirty="0"/>
                        <a:t>S3</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.68</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.46</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34373417"/>
                  </a:ext>
                </a:extLst>
              </a:tr>
              <a:tr h="359315">
                <a:tc>
                  <a:txBody>
                    <a:bodyPr/>
                    <a:lstStyle/>
                    <a:p>
                      <a:pPr algn="ctr"/>
                      <a:r>
                        <a:rPr lang="en-US" dirty="0"/>
                        <a:t>S4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.68</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.45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6052913"/>
                  </a:ext>
                </a:extLst>
              </a:tr>
            </a:tbl>
          </a:graphicData>
        </a:graphic>
      </p:graphicFrame>
      <p:sp>
        <p:nvSpPr>
          <p:cNvPr id="10" name="5-Point Star 9">
            <a:extLst>
              <a:ext uri="{FF2B5EF4-FFF2-40B4-BE49-F238E27FC236}">
                <a16:creationId xmlns:a16="http://schemas.microsoft.com/office/drawing/2014/main" id="{71290C9F-7795-8945-94C6-069A08E0BC77}"/>
              </a:ext>
            </a:extLst>
          </p:cNvPr>
          <p:cNvSpPr/>
          <p:nvPr/>
        </p:nvSpPr>
        <p:spPr>
          <a:xfrm>
            <a:off x="1066800" y="2108200"/>
            <a:ext cx="228600" cy="1905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7452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EC0AD-89F0-684F-A816-C7B640FAE068}"/>
              </a:ext>
            </a:extLst>
          </p:cNvPr>
          <p:cNvSpPr>
            <a:spLocks noGrp="1"/>
          </p:cNvSpPr>
          <p:nvPr>
            <p:ph type="title"/>
          </p:nvPr>
        </p:nvSpPr>
        <p:spPr/>
        <p:txBody>
          <a:bodyPr/>
          <a:lstStyle/>
          <a:p>
            <a:r>
              <a:rPr lang="en-US" dirty="0">
                <a:solidFill>
                  <a:srgbClr val="EB333F"/>
                </a:solidFill>
              </a:rPr>
              <a:t>WAY FORWARD</a:t>
            </a:r>
          </a:p>
        </p:txBody>
      </p:sp>
      <p:sp>
        <p:nvSpPr>
          <p:cNvPr id="3" name="Content Placeholder 2">
            <a:extLst>
              <a:ext uri="{FF2B5EF4-FFF2-40B4-BE49-F238E27FC236}">
                <a16:creationId xmlns:a16="http://schemas.microsoft.com/office/drawing/2014/main" id="{732679F2-AC96-6A43-AF67-78466BFBF50F}"/>
              </a:ext>
            </a:extLst>
          </p:cNvPr>
          <p:cNvSpPr>
            <a:spLocks noGrp="1"/>
          </p:cNvSpPr>
          <p:nvPr>
            <p:ph idx="1"/>
          </p:nvPr>
        </p:nvSpPr>
        <p:spPr>
          <a:xfrm>
            <a:off x="1883215" y="1948904"/>
            <a:ext cx="10282461" cy="2248378"/>
          </a:xfrm>
        </p:spPr>
        <p:txBody>
          <a:bodyPr/>
          <a:lstStyle/>
          <a:p>
            <a:pPr marL="0" indent="0">
              <a:buNone/>
            </a:pPr>
            <a:r>
              <a:rPr lang="en-US" dirty="0"/>
              <a:t>Limitations &amp; Considerations</a:t>
            </a:r>
          </a:p>
          <a:p>
            <a:pPr lvl="1"/>
            <a:r>
              <a:rPr lang="en-US" dirty="0"/>
              <a:t>Billboard data starts at 1968</a:t>
            </a:r>
          </a:p>
          <a:p>
            <a:pPr lvl="1"/>
            <a:r>
              <a:rPr lang="en-US" dirty="0"/>
              <a:t>MusixMatch’s free plan is a limited API</a:t>
            </a:r>
          </a:p>
          <a:p>
            <a:pPr lvl="1"/>
            <a:r>
              <a:rPr lang="en-US" dirty="0"/>
              <a:t>VaderSentiment Analysis is “specifically attuned to … social media.”</a:t>
            </a:r>
          </a:p>
          <a:p>
            <a:pPr lvl="1"/>
            <a:r>
              <a:rPr lang="en-US" dirty="0"/>
              <a:t>Consider other KPIs</a:t>
            </a:r>
          </a:p>
        </p:txBody>
      </p:sp>
      <p:sp>
        <p:nvSpPr>
          <p:cNvPr id="5" name="Slide Number Placeholder 4">
            <a:extLst>
              <a:ext uri="{FF2B5EF4-FFF2-40B4-BE49-F238E27FC236}">
                <a16:creationId xmlns:a16="http://schemas.microsoft.com/office/drawing/2014/main" id="{AD06AD57-39DD-7647-BE55-63170F100C88}"/>
              </a:ext>
            </a:extLst>
          </p:cNvPr>
          <p:cNvSpPr>
            <a:spLocks noGrp="1"/>
          </p:cNvSpPr>
          <p:nvPr>
            <p:ph type="sldNum" sz="quarter" idx="12"/>
          </p:nvPr>
        </p:nvSpPr>
        <p:spPr>
          <a:xfrm>
            <a:off x="8976360" y="6389724"/>
            <a:ext cx="2743200" cy="365125"/>
          </a:xfrm>
        </p:spPr>
        <p:txBody>
          <a:bodyPr/>
          <a:lstStyle/>
          <a:p>
            <a:fld id="{6D22F896-40B5-4ADD-8801-0D06FADFA095}" type="slidenum">
              <a:rPr lang="en-US" b="1" smtClean="0">
                <a:solidFill>
                  <a:schemeClr val="bg1"/>
                </a:solidFill>
              </a:rPr>
              <a:t>11</a:t>
            </a:fld>
            <a:endParaRPr lang="en-US" b="1" dirty="0">
              <a:solidFill>
                <a:schemeClr val="bg1"/>
              </a:solidFill>
            </a:endParaRPr>
          </a:p>
        </p:txBody>
      </p:sp>
      <p:pic>
        <p:nvPicPr>
          <p:cNvPr id="6" name="Graphic 5" descr="Music">
            <a:extLst>
              <a:ext uri="{FF2B5EF4-FFF2-40B4-BE49-F238E27FC236}">
                <a16:creationId xmlns:a16="http://schemas.microsoft.com/office/drawing/2014/main" id="{B28B0974-CCE8-0F49-982D-F5C9FCC1CF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6556" y="2006679"/>
            <a:ext cx="619010" cy="619010"/>
          </a:xfrm>
          <a:prstGeom prst="rect">
            <a:avLst/>
          </a:prstGeom>
        </p:spPr>
      </p:pic>
      <p:pic>
        <p:nvPicPr>
          <p:cNvPr id="7" name="Content Placeholder 6" descr="Man">
            <a:extLst>
              <a:ext uri="{FF2B5EF4-FFF2-40B4-BE49-F238E27FC236}">
                <a16:creationId xmlns:a16="http://schemas.microsoft.com/office/drawing/2014/main" id="{BCB676EA-9088-F94E-9E42-86506780EB9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32549" y="4708334"/>
            <a:ext cx="1121930" cy="1121930"/>
          </a:xfrm>
          <a:prstGeom prst="rect">
            <a:avLst/>
          </a:prstGeom>
        </p:spPr>
      </p:pic>
      <p:pic>
        <p:nvPicPr>
          <p:cNvPr id="8" name="Graphic 7" descr="Headphones">
            <a:extLst>
              <a:ext uri="{FF2B5EF4-FFF2-40B4-BE49-F238E27FC236}">
                <a16:creationId xmlns:a16="http://schemas.microsoft.com/office/drawing/2014/main" id="{72348005-23CD-F340-B80F-B51C0E62502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49930" y="4197282"/>
            <a:ext cx="887168" cy="887168"/>
          </a:xfrm>
          <a:prstGeom prst="rect">
            <a:avLst/>
          </a:prstGeom>
        </p:spPr>
      </p:pic>
      <p:pic>
        <p:nvPicPr>
          <p:cNvPr id="9" name="Graphic 8" descr="Monitor">
            <a:extLst>
              <a:ext uri="{FF2B5EF4-FFF2-40B4-BE49-F238E27FC236}">
                <a16:creationId xmlns:a16="http://schemas.microsoft.com/office/drawing/2014/main" id="{BD0A5656-75AF-9A47-AF02-F9833510E71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73595" y="1796504"/>
            <a:ext cx="1239839" cy="1239839"/>
          </a:xfrm>
          <a:prstGeom prst="rect">
            <a:avLst/>
          </a:prstGeom>
        </p:spPr>
      </p:pic>
      <p:sp>
        <p:nvSpPr>
          <p:cNvPr id="10" name="Content Placeholder 2">
            <a:extLst>
              <a:ext uri="{FF2B5EF4-FFF2-40B4-BE49-F238E27FC236}">
                <a16:creationId xmlns:a16="http://schemas.microsoft.com/office/drawing/2014/main" id="{79DFCC63-8EBA-514B-8F13-AB0FC4269D8C}"/>
              </a:ext>
            </a:extLst>
          </p:cNvPr>
          <p:cNvSpPr txBox="1">
            <a:spLocks/>
          </p:cNvSpPr>
          <p:nvPr/>
        </p:nvSpPr>
        <p:spPr>
          <a:xfrm>
            <a:off x="1883214" y="4253865"/>
            <a:ext cx="10282461" cy="26041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Business Implications</a:t>
            </a:r>
          </a:p>
          <a:p>
            <a:pPr lvl="1"/>
            <a:r>
              <a:rPr lang="en-US" dirty="0"/>
              <a:t>What music should artists produce, and what should be marketed? </a:t>
            </a:r>
          </a:p>
          <a:p>
            <a:pPr lvl="1"/>
            <a:r>
              <a:rPr lang="en-US" dirty="0"/>
              <a:t>Can we accurately filter songs based on Vader (i.e. clean vs explicit lyrics)?</a:t>
            </a:r>
          </a:p>
          <a:p>
            <a:pPr lvl="1"/>
            <a:r>
              <a:rPr lang="en-US" dirty="0"/>
              <a:t>Can we exploit song lyrics to sell a product or service?</a:t>
            </a:r>
          </a:p>
          <a:p>
            <a:pPr lvl="1"/>
            <a:endParaRPr lang="en-US" dirty="0"/>
          </a:p>
        </p:txBody>
      </p:sp>
    </p:spTree>
    <p:extLst>
      <p:ext uri="{BB962C8B-B14F-4D97-AF65-F5344CB8AC3E}">
        <p14:creationId xmlns:p14="http://schemas.microsoft.com/office/powerpoint/2010/main" val="151946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249B0-CC0F-A04D-B5B1-092727A16ABB}"/>
              </a:ext>
            </a:extLst>
          </p:cNvPr>
          <p:cNvSpPr>
            <a:spLocks noGrp="1"/>
          </p:cNvSpPr>
          <p:nvPr>
            <p:ph type="title"/>
          </p:nvPr>
        </p:nvSpPr>
        <p:spPr>
          <a:xfrm>
            <a:off x="831850" y="915259"/>
            <a:ext cx="10515600" cy="2852737"/>
          </a:xfrm>
        </p:spPr>
        <p:txBody>
          <a:bodyPr/>
          <a:lstStyle/>
          <a:p>
            <a:pPr algn="ctr"/>
            <a:r>
              <a:rPr lang="en-US" dirty="0">
                <a:solidFill>
                  <a:schemeClr val="bg1"/>
                </a:solidFill>
              </a:rPr>
              <a:t>Questions?</a:t>
            </a:r>
            <a:r>
              <a:rPr lang="en-US" dirty="0"/>
              <a:t>?</a:t>
            </a:r>
          </a:p>
        </p:txBody>
      </p:sp>
      <p:sp>
        <p:nvSpPr>
          <p:cNvPr id="4" name="Text Placeholder 3">
            <a:extLst>
              <a:ext uri="{FF2B5EF4-FFF2-40B4-BE49-F238E27FC236}">
                <a16:creationId xmlns:a16="http://schemas.microsoft.com/office/drawing/2014/main" id="{9D4EF839-BAF2-0E49-9B72-D36AA8440393}"/>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028889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D8AA9-53C6-B84D-A3E8-D7BFF7CEF3FF}"/>
              </a:ext>
            </a:extLst>
          </p:cNvPr>
          <p:cNvSpPr>
            <a:spLocks noGrp="1"/>
          </p:cNvSpPr>
          <p:nvPr>
            <p:ph type="title"/>
          </p:nvPr>
        </p:nvSpPr>
        <p:spPr/>
        <p:txBody>
          <a:bodyPr/>
          <a:lstStyle/>
          <a:p>
            <a:r>
              <a:rPr lang="en-US" dirty="0"/>
              <a:t>APPENDIX</a:t>
            </a:r>
          </a:p>
        </p:txBody>
      </p:sp>
      <p:sp>
        <p:nvSpPr>
          <p:cNvPr id="3" name="Text Placeholder 2">
            <a:extLst>
              <a:ext uri="{FF2B5EF4-FFF2-40B4-BE49-F238E27FC236}">
                <a16:creationId xmlns:a16="http://schemas.microsoft.com/office/drawing/2014/main" id="{F5C4E273-058C-1845-9D42-F9D4D8AC74B5}"/>
              </a:ext>
            </a:extLst>
          </p:cNvPr>
          <p:cNvSpPr>
            <a:spLocks noGrp="1"/>
          </p:cNvSpPr>
          <p:nvPr>
            <p:ph type="body" idx="1"/>
          </p:nvPr>
        </p:nvSpPr>
        <p:spPr/>
        <p:txBody>
          <a:bodyPr/>
          <a:lstStyle/>
          <a:p>
            <a:r>
              <a:rPr lang="en-US" dirty="0">
                <a:solidFill>
                  <a:srgbClr val="EB333F"/>
                </a:solidFill>
              </a:rPr>
              <a:t>Jupyter Notebook Snippets</a:t>
            </a:r>
          </a:p>
        </p:txBody>
      </p:sp>
    </p:spTree>
    <p:extLst>
      <p:ext uri="{BB962C8B-B14F-4D97-AF65-F5344CB8AC3E}">
        <p14:creationId xmlns:p14="http://schemas.microsoft.com/office/powerpoint/2010/main" val="6853437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A6CA38F-60A2-1A45-A4C8-9A5E9C64104D}"/>
              </a:ext>
            </a:extLst>
          </p:cNvPr>
          <p:cNvSpPr>
            <a:spLocks noGrp="1"/>
          </p:cNvSpPr>
          <p:nvPr>
            <p:ph type="title"/>
          </p:nvPr>
        </p:nvSpPr>
        <p:spPr/>
        <p:txBody>
          <a:bodyPr/>
          <a:lstStyle/>
          <a:p>
            <a:r>
              <a:rPr lang="en-US" dirty="0">
                <a:solidFill>
                  <a:srgbClr val="EB333F"/>
                </a:solidFill>
              </a:rPr>
              <a:t>RESOURCES</a:t>
            </a:r>
          </a:p>
        </p:txBody>
      </p:sp>
      <p:sp>
        <p:nvSpPr>
          <p:cNvPr id="6" name="Content Placeholder 5">
            <a:extLst>
              <a:ext uri="{FF2B5EF4-FFF2-40B4-BE49-F238E27FC236}">
                <a16:creationId xmlns:a16="http://schemas.microsoft.com/office/drawing/2014/main" id="{BC2C954E-35E0-774C-A9CC-A4577C9B4467}"/>
              </a:ext>
            </a:extLst>
          </p:cNvPr>
          <p:cNvSpPr>
            <a:spLocks noGrp="1"/>
          </p:cNvSpPr>
          <p:nvPr>
            <p:ph idx="1"/>
          </p:nvPr>
        </p:nvSpPr>
        <p:spPr>
          <a:xfrm>
            <a:off x="838200" y="1825625"/>
            <a:ext cx="10261600" cy="4351338"/>
          </a:xfrm>
        </p:spPr>
        <p:txBody>
          <a:bodyPr>
            <a:normAutofit fontScale="70000" lnSpcReduction="20000"/>
          </a:bodyPr>
          <a:lstStyle/>
          <a:p>
            <a:r>
              <a:rPr lang="en-US" dirty="0"/>
              <a:t>MusixMatch source: </a:t>
            </a:r>
          </a:p>
          <a:p>
            <a:pPr lvl="1"/>
            <a:r>
              <a:rPr lang="en-US" u="sng" dirty="0">
                <a:hlinkClick r:id="rId2"/>
              </a:rPr>
              <a:t>https://developer.musixmatch.com/documentation/api-reference/track-lyrics-get</a:t>
            </a:r>
            <a:r>
              <a:rPr lang="en-US" dirty="0"/>
              <a:t> </a:t>
            </a:r>
          </a:p>
          <a:p>
            <a:endParaRPr lang="en-US" dirty="0"/>
          </a:p>
          <a:p>
            <a:r>
              <a:rPr lang="en-US" dirty="0"/>
              <a:t>MusixMatch python library: </a:t>
            </a:r>
          </a:p>
          <a:p>
            <a:pPr lvl="1"/>
            <a:r>
              <a:rPr lang="en-US" u="sng" dirty="0">
                <a:hlinkClick r:id="rId3"/>
              </a:rPr>
              <a:t>https://github.com/hudsonbrendon/python-musixmatch</a:t>
            </a:r>
            <a:r>
              <a:rPr lang="en-US" dirty="0"/>
              <a:t> </a:t>
            </a:r>
          </a:p>
          <a:p>
            <a:endParaRPr lang="en-US" dirty="0"/>
          </a:p>
          <a:p>
            <a:r>
              <a:rPr lang="en-US" dirty="0"/>
              <a:t>Billboard python library: </a:t>
            </a:r>
          </a:p>
          <a:p>
            <a:pPr lvl="1"/>
            <a:r>
              <a:rPr lang="en-US" u="sng" dirty="0">
                <a:hlinkClick r:id="rId4"/>
              </a:rPr>
              <a:t>https://github.com/guoguo12/billboard-charts</a:t>
            </a:r>
            <a:endParaRPr lang="en-US" dirty="0"/>
          </a:p>
          <a:p>
            <a:endParaRPr lang="en-US" dirty="0">
              <a:hlinkClick r:id="rId5"/>
            </a:endParaRPr>
          </a:p>
          <a:p>
            <a:r>
              <a:rPr lang="en-US" dirty="0"/>
              <a:t>Vader Sentiment Analysis python library: </a:t>
            </a:r>
          </a:p>
          <a:p>
            <a:pPr lvl="1"/>
            <a:r>
              <a:rPr lang="en-US" dirty="0">
                <a:hlinkClick r:id="rId5"/>
              </a:rPr>
              <a:t>Vader Sentiment Analysis</a:t>
            </a:r>
            <a:r>
              <a:rPr lang="en-US" dirty="0"/>
              <a:t> </a:t>
            </a:r>
            <a:r>
              <a:rPr lang="en-US" dirty="0">
                <a:hlinkClick r:id="rId5"/>
              </a:rPr>
              <a:t>https://github.com/cjhutto/vaderSentiment</a:t>
            </a:r>
            <a:endParaRPr lang="en-US" dirty="0"/>
          </a:p>
          <a:p>
            <a:endParaRPr lang="en-US" dirty="0"/>
          </a:p>
          <a:p>
            <a:r>
              <a:rPr lang="en-US" dirty="0"/>
              <a:t>Additional libraries: </a:t>
            </a:r>
          </a:p>
          <a:p>
            <a:pPr lvl="1"/>
            <a:r>
              <a:rPr lang="en-US" dirty="0"/>
              <a:t>numpy, pandas, random, datetime,  matplotlib.pyplot, and scipy.stats (for linear regression – linregress)</a:t>
            </a:r>
          </a:p>
          <a:p>
            <a:endParaRPr lang="en-US" dirty="0"/>
          </a:p>
        </p:txBody>
      </p:sp>
      <p:sp>
        <p:nvSpPr>
          <p:cNvPr id="4" name="Slide Number Placeholder 3">
            <a:extLst>
              <a:ext uri="{FF2B5EF4-FFF2-40B4-BE49-F238E27FC236}">
                <a16:creationId xmlns:a16="http://schemas.microsoft.com/office/drawing/2014/main" id="{889A8674-C0CE-6749-935F-E6C787662E8F}"/>
              </a:ext>
            </a:extLst>
          </p:cNvPr>
          <p:cNvSpPr>
            <a:spLocks noGrp="1"/>
          </p:cNvSpPr>
          <p:nvPr>
            <p:ph type="sldNum" sz="quarter" idx="12"/>
          </p:nvPr>
        </p:nvSpPr>
        <p:spPr>
          <a:xfrm>
            <a:off x="8966200" y="6442075"/>
            <a:ext cx="2743200" cy="365125"/>
          </a:xfrm>
        </p:spPr>
        <p:txBody>
          <a:bodyPr/>
          <a:lstStyle/>
          <a:p>
            <a:fld id="{6D22F896-40B5-4ADD-8801-0D06FADFA095}" type="slidenum">
              <a:rPr lang="en-US" smtClean="0">
                <a:solidFill>
                  <a:schemeClr val="bg1"/>
                </a:solidFill>
              </a:rPr>
              <a:t>14</a:t>
            </a:fld>
            <a:endParaRPr lang="en-US" dirty="0">
              <a:solidFill>
                <a:schemeClr val="bg1"/>
              </a:solidFill>
            </a:endParaRPr>
          </a:p>
        </p:txBody>
      </p:sp>
    </p:spTree>
    <p:extLst>
      <p:ext uri="{BB962C8B-B14F-4D97-AF65-F5344CB8AC3E}">
        <p14:creationId xmlns:p14="http://schemas.microsoft.com/office/powerpoint/2010/main" val="13124721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6D1F8-CF12-CA4D-AEC8-A12567B41954}"/>
              </a:ext>
            </a:extLst>
          </p:cNvPr>
          <p:cNvSpPr>
            <a:spLocks noGrp="1"/>
          </p:cNvSpPr>
          <p:nvPr>
            <p:ph type="title"/>
          </p:nvPr>
        </p:nvSpPr>
        <p:spPr/>
        <p:txBody>
          <a:bodyPr/>
          <a:lstStyle/>
          <a:p>
            <a:r>
              <a:rPr lang="en-US" dirty="0">
                <a:solidFill>
                  <a:srgbClr val="EB333F"/>
                </a:solidFill>
              </a:rPr>
              <a:t>CODE (1) - Dependencies</a:t>
            </a:r>
          </a:p>
        </p:txBody>
      </p:sp>
      <p:sp>
        <p:nvSpPr>
          <p:cNvPr id="4" name="Slide Number Placeholder 3">
            <a:extLst>
              <a:ext uri="{FF2B5EF4-FFF2-40B4-BE49-F238E27FC236}">
                <a16:creationId xmlns:a16="http://schemas.microsoft.com/office/drawing/2014/main" id="{E255435E-203B-C949-AE59-C4FE4AE91230}"/>
              </a:ext>
            </a:extLst>
          </p:cNvPr>
          <p:cNvSpPr>
            <a:spLocks noGrp="1"/>
          </p:cNvSpPr>
          <p:nvPr>
            <p:ph type="sldNum" sz="quarter" idx="12"/>
          </p:nvPr>
        </p:nvSpPr>
        <p:spPr>
          <a:xfrm>
            <a:off x="8970364" y="6357965"/>
            <a:ext cx="2743200" cy="365125"/>
          </a:xfrm>
        </p:spPr>
        <p:txBody>
          <a:bodyPr/>
          <a:lstStyle/>
          <a:p>
            <a:fld id="{6D22F896-40B5-4ADD-8801-0D06FADFA095}" type="slidenum">
              <a:rPr lang="en-US" b="1" smtClean="0">
                <a:solidFill>
                  <a:schemeClr val="bg1"/>
                </a:solidFill>
              </a:rPr>
              <a:t>15</a:t>
            </a:fld>
            <a:endParaRPr lang="en-US" b="1" dirty="0">
              <a:solidFill>
                <a:schemeClr val="bg1"/>
              </a:solidFill>
            </a:endParaRPr>
          </a:p>
        </p:txBody>
      </p:sp>
      <p:pic>
        <p:nvPicPr>
          <p:cNvPr id="9" name="Picture 8">
            <a:extLst>
              <a:ext uri="{FF2B5EF4-FFF2-40B4-BE49-F238E27FC236}">
                <a16:creationId xmlns:a16="http://schemas.microsoft.com/office/drawing/2014/main" id="{42D0211B-9D07-034A-B8B5-D0449AC1C8C0}"/>
              </a:ext>
            </a:extLst>
          </p:cNvPr>
          <p:cNvPicPr>
            <a:picLocks noChangeAspect="1"/>
          </p:cNvPicPr>
          <p:nvPr/>
        </p:nvPicPr>
        <p:blipFill>
          <a:blip r:embed="rId2"/>
          <a:stretch>
            <a:fillRect/>
          </a:stretch>
        </p:blipFill>
        <p:spPr>
          <a:xfrm>
            <a:off x="844550" y="1690688"/>
            <a:ext cx="10502900" cy="4241800"/>
          </a:xfrm>
          <a:prstGeom prst="rect">
            <a:avLst/>
          </a:prstGeom>
        </p:spPr>
      </p:pic>
    </p:spTree>
    <p:extLst>
      <p:ext uri="{BB962C8B-B14F-4D97-AF65-F5344CB8AC3E}">
        <p14:creationId xmlns:p14="http://schemas.microsoft.com/office/powerpoint/2010/main" val="1758012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6D1F8-CF12-CA4D-AEC8-A12567B41954}"/>
              </a:ext>
            </a:extLst>
          </p:cNvPr>
          <p:cNvSpPr>
            <a:spLocks noGrp="1"/>
          </p:cNvSpPr>
          <p:nvPr>
            <p:ph type="title"/>
          </p:nvPr>
        </p:nvSpPr>
        <p:spPr/>
        <p:txBody>
          <a:bodyPr/>
          <a:lstStyle/>
          <a:p>
            <a:r>
              <a:rPr lang="en-US" dirty="0">
                <a:solidFill>
                  <a:srgbClr val="EB333F"/>
                </a:solidFill>
              </a:rPr>
              <a:t>CODE (2) – Generating Random Dates </a:t>
            </a:r>
          </a:p>
        </p:txBody>
      </p:sp>
      <p:sp>
        <p:nvSpPr>
          <p:cNvPr id="4" name="Slide Number Placeholder 3">
            <a:extLst>
              <a:ext uri="{FF2B5EF4-FFF2-40B4-BE49-F238E27FC236}">
                <a16:creationId xmlns:a16="http://schemas.microsoft.com/office/drawing/2014/main" id="{E255435E-203B-C949-AE59-C4FE4AE91230}"/>
              </a:ext>
            </a:extLst>
          </p:cNvPr>
          <p:cNvSpPr>
            <a:spLocks noGrp="1"/>
          </p:cNvSpPr>
          <p:nvPr>
            <p:ph type="sldNum" sz="quarter" idx="12"/>
          </p:nvPr>
        </p:nvSpPr>
        <p:spPr>
          <a:xfrm>
            <a:off x="8936218" y="6411668"/>
            <a:ext cx="2743200" cy="365125"/>
          </a:xfrm>
        </p:spPr>
        <p:txBody>
          <a:bodyPr/>
          <a:lstStyle/>
          <a:p>
            <a:fld id="{6D22F896-40B5-4ADD-8801-0D06FADFA095}" type="slidenum">
              <a:rPr lang="en-US" b="1" smtClean="0">
                <a:solidFill>
                  <a:schemeClr val="bg1"/>
                </a:solidFill>
              </a:rPr>
              <a:t>16</a:t>
            </a:fld>
            <a:endParaRPr lang="en-US" b="1" dirty="0">
              <a:solidFill>
                <a:schemeClr val="bg1"/>
              </a:solidFill>
            </a:endParaRPr>
          </a:p>
        </p:txBody>
      </p:sp>
      <p:pic>
        <p:nvPicPr>
          <p:cNvPr id="3" name="Picture 2">
            <a:extLst>
              <a:ext uri="{FF2B5EF4-FFF2-40B4-BE49-F238E27FC236}">
                <a16:creationId xmlns:a16="http://schemas.microsoft.com/office/drawing/2014/main" id="{8BD9E888-8245-6740-B9D1-5F28BB1CC9A6}"/>
              </a:ext>
            </a:extLst>
          </p:cNvPr>
          <p:cNvPicPr>
            <a:picLocks noChangeAspect="1"/>
          </p:cNvPicPr>
          <p:nvPr/>
        </p:nvPicPr>
        <p:blipFill>
          <a:blip r:embed="rId2"/>
          <a:stretch>
            <a:fillRect/>
          </a:stretch>
        </p:blipFill>
        <p:spPr>
          <a:xfrm>
            <a:off x="838200" y="1270245"/>
            <a:ext cx="7971018" cy="5506548"/>
          </a:xfrm>
          <a:prstGeom prst="rect">
            <a:avLst/>
          </a:prstGeom>
        </p:spPr>
      </p:pic>
    </p:spTree>
    <p:extLst>
      <p:ext uri="{BB962C8B-B14F-4D97-AF65-F5344CB8AC3E}">
        <p14:creationId xmlns:p14="http://schemas.microsoft.com/office/powerpoint/2010/main" val="34805833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6D1F8-CF12-CA4D-AEC8-A12567B41954}"/>
              </a:ext>
            </a:extLst>
          </p:cNvPr>
          <p:cNvSpPr>
            <a:spLocks noGrp="1"/>
          </p:cNvSpPr>
          <p:nvPr>
            <p:ph type="title"/>
          </p:nvPr>
        </p:nvSpPr>
        <p:spPr/>
        <p:txBody>
          <a:bodyPr/>
          <a:lstStyle/>
          <a:p>
            <a:r>
              <a:rPr lang="en-US" dirty="0">
                <a:solidFill>
                  <a:srgbClr val="EB333F"/>
                </a:solidFill>
              </a:rPr>
              <a:t>CODE (3) – Querying Billboard ‘Hot 100’</a:t>
            </a:r>
          </a:p>
        </p:txBody>
      </p:sp>
      <p:sp>
        <p:nvSpPr>
          <p:cNvPr id="4" name="Slide Number Placeholder 3">
            <a:extLst>
              <a:ext uri="{FF2B5EF4-FFF2-40B4-BE49-F238E27FC236}">
                <a16:creationId xmlns:a16="http://schemas.microsoft.com/office/drawing/2014/main" id="{E255435E-203B-C949-AE59-C4FE4AE91230}"/>
              </a:ext>
            </a:extLst>
          </p:cNvPr>
          <p:cNvSpPr>
            <a:spLocks noGrp="1"/>
          </p:cNvSpPr>
          <p:nvPr>
            <p:ph type="sldNum" sz="quarter" idx="12"/>
          </p:nvPr>
        </p:nvSpPr>
        <p:spPr>
          <a:xfrm>
            <a:off x="8970364" y="6357965"/>
            <a:ext cx="2743200" cy="365125"/>
          </a:xfrm>
        </p:spPr>
        <p:txBody>
          <a:bodyPr/>
          <a:lstStyle/>
          <a:p>
            <a:fld id="{6D22F896-40B5-4ADD-8801-0D06FADFA095}" type="slidenum">
              <a:rPr lang="en-US" b="1" smtClean="0">
                <a:solidFill>
                  <a:schemeClr val="bg1"/>
                </a:solidFill>
              </a:rPr>
              <a:t>17</a:t>
            </a:fld>
            <a:endParaRPr lang="en-US" b="1" dirty="0">
              <a:solidFill>
                <a:schemeClr val="bg1"/>
              </a:solidFill>
            </a:endParaRPr>
          </a:p>
        </p:txBody>
      </p:sp>
      <p:pic>
        <p:nvPicPr>
          <p:cNvPr id="3" name="Picture 2">
            <a:extLst>
              <a:ext uri="{FF2B5EF4-FFF2-40B4-BE49-F238E27FC236}">
                <a16:creationId xmlns:a16="http://schemas.microsoft.com/office/drawing/2014/main" id="{E44AA5A2-CF0A-9945-9F6F-BAAF7B71B67F}"/>
              </a:ext>
            </a:extLst>
          </p:cNvPr>
          <p:cNvPicPr>
            <a:picLocks noChangeAspect="1"/>
          </p:cNvPicPr>
          <p:nvPr/>
        </p:nvPicPr>
        <p:blipFill>
          <a:blip r:embed="rId2"/>
          <a:stretch>
            <a:fillRect/>
          </a:stretch>
        </p:blipFill>
        <p:spPr>
          <a:xfrm>
            <a:off x="838200" y="1245262"/>
            <a:ext cx="8703109" cy="5295265"/>
          </a:xfrm>
          <a:prstGeom prst="rect">
            <a:avLst/>
          </a:prstGeom>
        </p:spPr>
      </p:pic>
      <p:sp>
        <p:nvSpPr>
          <p:cNvPr id="6" name="TextBox 5">
            <a:extLst>
              <a:ext uri="{FF2B5EF4-FFF2-40B4-BE49-F238E27FC236}">
                <a16:creationId xmlns:a16="http://schemas.microsoft.com/office/drawing/2014/main" id="{6C75F5E5-2907-E340-B546-C3CD32E574AB}"/>
              </a:ext>
            </a:extLst>
          </p:cNvPr>
          <p:cNvSpPr txBox="1"/>
          <p:nvPr/>
        </p:nvSpPr>
        <p:spPr>
          <a:xfrm>
            <a:off x="838200" y="6488668"/>
            <a:ext cx="5113131" cy="369332"/>
          </a:xfrm>
          <a:prstGeom prst="rect">
            <a:avLst/>
          </a:prstGeom>
          <a:noFill/>
        </p:spPr>
        <p:txBody>
          <a:bodyPr wrap="none" rtlCol="0">
            <a:spAutoFit/>
          </a:bodyPr>
          <a:lstStyle/>
          <a:p>
            <a:r>
              <a:rPr lang="en-US" dirty="0"/>
              <a:t>* Small block to split date strings following this block</a:t>
            </a:r>
          </a:p>
        </p:txBody>
      </p:sp>
    </p:spTree>
    <p:extLst>
      <p:ext uri="{BB962C8B-B14F-4D97-AF65-F5344CB8AC3E}">
        <p14:creationId xmlns:p14="http://schemas.microsoft.com/office/powerpoint/2010/main" val="1951672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6D1F8-CF12-CA4D-AEC8-A12567B41954}"/>
              </a:ext>
            </a:extLst>
          </p:cNvPr>
          <p:cNvSpPr>
            <a:spLocks noGrp="1"/>
          </p:cNvSpPr>
          <p:nvPr>
            <p:ph type="title"/>
          </p:nvPr>
        </p:nvSpPr>
        <p:spPr/>
        <p:txBody>
          <a:bodyPr/>
          <a:lstStyle/>
          <a:p>
            <a:r>
              <a:rPr lang="en-US" dirty="0">
                <a:solidFill>
                  <a:srgbClr val="EB333F"/>
                </a:solidFill>
              </a:rPr>
              <a:t>CODE (4) – Query MusixMatch lyrics </a:t>
            </a:r>
          </a:p>
        </p:txBody>
      </p:sp>
      <p:sp>
        <p:nvSpPr>
          <p:cNvPr id="4" name="Slide Number Placeholder 3">
            <a:extLst>
              <a:ext uri="{FF2B5EF4-FFF2-40B4-BE49-F238E27FC236}">
                <a16:creationId xmlns:a16="http://schemas.microsoft.com/office/drawing/2014/main" id="{E255435E-203B-C949-AE59-C4FE4AE91230}"/>
              </a:ext>
            </a:extLst>
          </p:cNvPr>
          <p:cNvSpPr>
            <a:spLocks noGrp="1"/>
          </p:cNvSpPr>
          <p:nvPr>
            <p:ph type="sldNum" sz="quarter" idx="12"/>
          </p:nvPr>
        </p:nvSpPr>
        <p:spPr>
          <a:xfrm>
            <a:off x="8948154" y="6424612"/>
            <a:ext cx="2743200" cy="365125"/>
          </a:xfrm>
        </p:spPr>
        <p:txBody>
          <a:bodyPr/>
          <a:lstStyle/>
          <a:p>
            <a:fld id="{6D22F896-40B5-4ADD-8801-0D06FADFA095}" type="slidenum">
              <a:rPr lang="en-US" b="1" smtClean="0">
                <a:solidFill>
                  <a:schemeClr val="bg1"/>
                </a:solidFill>
              </a:rPr>
              <a:t>18</a:t>
            </a:fld>
            <a:endParaRPr lang="en-US" b="1" dirty="0">
              <a:solidFill>
                <a:schemeClr val="bg1"/>
              </a:solidFill>
            </a:endParaRPr>
          </a:p>
        </p:txBody>
      </p:sp>
      <p:pic>
        <p:nvPicPr>
          <p:cNvPr id="5" name="Picture 4">
            <a:extLst>
              <a:ext uri="{FF2B5EF4-FFF2-40B4-BE49-F238E27FC236}">
                <a16:creationId xmlns:a16="http://schemas.microsoft.com/office/drawing/2014/main" id="{1D6919A0-372C-BA4D-9C5A-33099AE4CB9A}"/>
              </a:ext>
            </a:extLst>
          </p:cNvPr>
          <p:cNvPicPr>
            <a:picLocks noChangeAspect="1"/>
          </p:cNvPicPr>
          <p:nvPr/>
        </p:nvPicPr>
        <p:blipFill>
          <a:blip r:embed="rId2"/>
          <a:stretch>
            <a:fillRect/>
          </a:stretch>
        </p:blipFill>
        <p:spPr>
          <a:xfrm>
            <a:off x="838200" y="1439863"/>
            <a:ext cx="8295108" cy="5167312"/>
          </a:xfrm>
          <a:prstGeom prst="rect">
            <a:avLst/>
          </a:prstGeom>
        </p:spPr>
      </p:pic>
    </p:spTree>
    <p:extLst>
      <p:ext uri="{BB962C8B-B14F-4D97-AF65-F5344CB8AC3E}">
        <p14:creationId xmlns:p14="http://schemas.microsoft.com/office/powerpoint/2010/main" val="39191211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6D1F8-CF12-CA4D-AEC8-A12567B41954}"/>
              </a:ext>
            </a:extLst>
          </p:cNvPr>
          <p:cNvSpPr>
            <a:spLocks noGrp="1"/>
          </p:cNvSpPr>
          <p:nvPr>
            <p:ph type="title"/>
          </p:nvPr>
        </p:nvSpPr>
        <p:spPr/>
        <p:txBody>
          <a:bodyPr/>
          <a:lstStyle/>
          <a:p>
            <a:r>
              <a:rPr lang="en-US" dirty="0">
                <a:solidFill>
                  <a:srgbClr val="EB333F"/>
                </a:solidFill>
              </a:rPr>
              <a:t>CODE (5) – Run VaderSentimentAnalysis</a:t>
            </a:r>
          </a:p>
        </p:txBody>
      </p:sp>
      <p:sp>
        <p:nvSpPr>
          <p:cNvPr id="4" name="Slide Number Placeholder 3">
            <a:extLst>
              <a:ext uri="{FF2B5EF4-FFF2-40B4-BE49-F238E27FC236}">
                <a16:creationId xmlns:a16="http://schemas.microsoft.com/office/drawing/2014/main" id="{E255435E-203B-C949-AE59-C4FE4AE91230}"/>
              </a:ext>
            </a:extLst>
          </p:cNvPr>
          <p:cNvSpPr>
            <a:spLocks noGrp="1"/>
          </p:cNvSpPr>
          <p:nvPr>
            <p:ph type="sldNum" sz="quarter" idx="12"/>
          </p:nvPr>
        </p:nvSpPr>
        <p:spPr>
          <a:xfrm>
            <a:off x="8970364" y="6357965"/>
            <a:ext cx="2743200" cy="365125"/>
          </a:xfrm>
        </p:spPr>
        <p:txBody>
          <a:bodyPr/>
          <a:lstStyle/>
          <a:p>
            <a:fld id="{6D22F896-40B5-4ADD-8801-0D06FADFA095}" type="slidenum">
              <a:rPr lang="en-US" b="1" smtClean="0">
                <a:solidFill>
                  <a:schemeClr val="bg1"/>
                </a:solidFill>
              </a:rPr>
              <a:t>19</a:t>
            </a:fld>
            <a:endParaRPr lang="en-US" b="1" dirty="0">
              <a:solidFill>
                <a:schemeClr val="bg1"/>
              </a:solidFill>
            </a:endParaRPr>
          </a:p>
        </p:txBody>
      </p:sp>
      <p:pic>
        <p:nvPicPr>
          <p:cNvPr id="3" name="Picture 2">
            <a:extLst>
              <a:ext uri="{FF2B5EF4-FFF2-40B4-BE49-F238E27FC236}">
                <a16:creationId xmlns:a16="http://schemas.microsoft.com/office/drawing/2014/main" id="{C070A563-F8F0-764C-8372-00E5C4645E98}"/>
              </a:ext>
            </a:extLst>
          </p:cNvPr>
          <p:cNvPicPr>
            <a:picLocks noChangeAspect="1"/>
          </p:cNvPicPr>
          <p:nvPr/>
        </p:nvPicPr>
        <p:blipFill>
          <a:blip r:embed="rId2"/>
          <a:stretch>
            <a:fillRect/>
          </a:stretch>
        </p:blipFill>
        <p:spPr>
          <a:xfrm>
            <a:off x="838200" y="1509607"/>
            <a:ext cx="9315791" cy="5029440"/>
          </a:xfrm>
          <a:prstGeom prst="rect">
            <a:avLst/>
          </a:prstGeom>
        </p:spPr>
      </p:pic>
    </p:spTree>
    <p:extLst>
      <p:ext uri="{BB962C8B-B14F-4D97-AF65-F5344CB8AC3E}">
        <p14:creationId xmlns:p14="http://schemas.microsoft.com/office/powerpoint/2010/main" val="19343648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85E98-2254-0C4C-9283-B8CC388C6D8D}"/>
              </a:ext>
            </a:extLst>
          </p:cNvPr>
          <p:cNvSpPr>
            <a:spLocks noGrp="1"/>
          </p:cNvSpPr>
          <p:nvPr>
            <p:ph type="title"/>
          </p:nvPr>
        </p:nvSpPr>
        <p:spPr/>
        <p:txBody>
          <a:bodyPr/>
          <a:lstStyle/>
          <a:p>
            <a:r>
              <a:rPr lang="en-US" dirty="0">
                <a:solidFill>
                  <a:srgbClr val="FF0000"/>
                </a:solidFill>
              </a:rPr>
              <a:t>AGENDA</a:t>
            </a:r>
          </a:p>
        </p:txBody>
      </p:sp>
      <p:sp>
        <p:nvSpPr>
          <p:cNvPr id="3" name="Content Placeholder 2">
            <a:extLst>
              <a:ext uri="{FF2B5EF4-FFF2-40B4-BE49-F238E27FC236}">
                <a16:creationId xmlns:a16="http://schemas.microsoft.com/office/drawing/2014/main" id="{D42E94AB-8823-D246-8E32-11C8F7800C35}"/>
              </a:ext>
            </a:extLst>
          </p:cNvPr>
          <p:cNvSpPr>
            <a:spLocks noGrp="1"/>
          </p:cNvSpPr>
          <p:nvPr>
            <p:ph idx="1"/>
          </p:nvPr>
        </p:nvSpPr>
        <p:spPr/>
        <p:txBody>
          <a:bodyPr/>
          <a:lstStyle/>
          <a:p>
            <a:r>
              <a:rPr lang="en-US" b="1" dirty="0"/>
              <a:t>Background</a:t>
            </a:r>
            <a:r>
              <a:rPr lang="en-US" dirty="0"/>
              <a:t> – Haroon Ahmad (2 min)</a:t>
            </a:r>
          </a:p>
          <a:p>
            <a:endParaRPr lang="en-US" dirty="0"/>
          </a:p>
          <a:p>
            <a:r>
              <a:rPr lang="en-US" b="1" dirty="0"/>
              <a:t>Analysis</a:t>
            </a:r>
            <a:r>
              <a:rPr lang="en-US" dirty="0"/>
              <a:t> – Jeffrey Box (2 min)</a:t>
            </a:r>
          </a:p>
          <a:p>
            <a:endParaRPr lang="en-US" dirty="0"/>
          </a:p>
          <a:p>
            <a:r>
              <a:rPr lang="en-US" b="1" dirty="0"/>
              <a:t>Conclusion</a:t>
            </a:r>
            <a:r>
              <a:rPr lang="en-US" dirty="0"/>
              <a:t> – Gyuheui Choi (2 min)</a:t>
            </a:r>
          </a:p>
          <a:p>
            <a:endParaRPr lang="en-US" dirty="0"/>
          </a:p>
          <a:p>
            <a:r>
              <a:rPr lang="en-US" b="1" dirty="0"/>
              <a:t>Way Forward </a:t>
            </a:r>
            <a:r>
              <a:rPr lang="en-US" dirty="0"/>
              <a:t>– Richard Moses (2 min)</a:t>
            </a:r>
          </a:p>
        </p:txBody>
      </p:sp>
      <p:sp>
        <p:nvSpPr>
          <p:cNvPr id="5" name="Slide Number Placeholder 4">
            <a:extLst>
              <a:ext uri="{FF2B5EF4-FFF2-40B4-BE49-F238E27FC236}">
                <a16:creationId xmlns:a16="http://schemas.microsoft.com/office/drawing/2014/main" id="{B4F1612B-961C-BF4E-AF3F-D4505AE2BF71}"/>
              </a:ext>
            </a:extLst>
          </p:cNvPr>
          <p:cNvSpPr>
            <a:spLocks noGrp="1"/>
          </p:cNvSpPr>
          <p:nvPr>
            <p:ph type="sldNum" sz="quarter" idx="12"/>
          </p:nvPr>
        </p:nvSpPr>
        <p:spPr>
          <a:xfrm>
            <a:off x="8940384" y="6447905"/>
            <a:ext cx="2743200" cy="365125"/>
          </a:xfrm>
        </p:spPr>
        <p:txBody>
          <a:bodyPr/>
          <a:lstStyle/>
          <a:p>
            <a:fld id="{6D22F896-40B5-4ADD-8801-0D06FADFA095}" type="slidenum">
              <a:rPr lang="en-US" b="1" smtClean="0">
                <a:solidFill>
                  <a:schemeClr val="bg1"/>
                </a:solidFill>
              </a:rPr>
              <a:t>2</a:t>
            </a:fld>
            <a:endParaRPr lang="en-US" b="1" dirty="0">
              <a:solidFill>
                <a:schemeClr val="bg1"/>
              </a:solidFill>
            </a:endParaRPr>
          </a:p>
        </p:txBody>
      </p:sp>
    </p:spTree>
    <p:extLst>
      <p:ext uri="{BB962C8B-B14F-4D97-AF65-F5344CB8AC3E}">
        <p14:creationId xmlns:p14="http://schemas.microsoft.com/office/powerpoint/2010/main" val="820059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A5DC5-2529-8B4C-9464-209AE3CF952A}"/>
              </a:ext>
            </a:extLst>
          </p:cNvPr>
          <p:cNvSpPr>
            <a:spLocks noGrp="1"/>
          </p:cNvSpPr>
          <p:nvPr>
            <p:ph type="title"/>
          </p:nvPr>
        </p:nvSpPr>
        <p:spPr/>
        <p:txBody>
          <a:bodyPr/>
          <a:lstStyle/>
          <a:p>
            <a:r>
              <a:rPr lang="en-US" dirty="0">
                <a:solidFill>
                  <a:srgbClr val="FF0000"/>
                </a:solidFill>
              </a:rPr>
              <a:t>BACKGROUND</a:t>
            </a:r>
          </a:p>
        </p:txBody>
      </p:sp>
      <p:sp>
        <p:nvSpPr>
          <p:cNvPr id="3" name="Content Placeholder 2">
            <a:extLst>
              <a:ext uri="{FF2B5EF4-FFF2-40B4-BE49-F238E27FC236}">
                <a16:creationId xmlns:a16="http://schemas.microsoft.com/office/drawing/2014/main" id="{9DFCEB6B-78EC-6B45-BD08-6C4142326A85}"/>
              </a:ext>
            </a:extLst>
          </p:cNvPr>
          <p:cNvSpPr>
            <a:spLocks noGrp="1"/>
          </p:cNvSpPr>
          <p:nvPr>
            <p:ph idx="1"/>
          </p:nvPr>
        </p:nvSpPr>
        <p:spPr/>
        <p:txBody>
          <a:bodyPr>
            <a:normAutofit fontScale="92500" lnSpcReduction="10000"/>
          </a:bodyPr>
          <a:lstStyle/>
          <a:p>
            <a:r>
              <a:rPr lang="en-US" sz="3600" b="1" dirty="0"/>
              <a:t>Claim: </a:t>
            </a:r>
            <a:r>
              <a:rPr lang="en-US" sz="3600" dirty="0"/>
              <a:t>Pop music is a influential reflection of culture. It is possible to “measure” music by conducting sentiment analysis on lyrics of popular songs through time. </a:t>
            </a:r>
          </a:p>
          <a:p>
            <a:pPr marL="0" indent="0">
              <a:buNone/>
            </a:pPr>
            <a:endParaRPr lang="en-US" sz="3600" dirty="0"/>
          </a:p>
          <a:p>
            <a:r>
              <a:rPr lang="en-US" sz="3600" b="1" dirty="0"/>
              <a:t>Null Hypothesis (H</a:t>
            </a:r>
            <a:r>
              <a:rPr lang="en-US" sz="3600" b="1" baseline="-25000" dirty="0"/>
              <a:t>0</a:t>
            </a:r>
            <a:r>
              <a:rPr lang="en-US" sz="3600" b="1" dirty="0"/>
              <a:t>) : </a:t>
            </a:r>
            <a:r>
              <a:rPr lang="en-US" sz="3600" dirty="0"/>
              <a:t>The sentiments of popular song lyrics have </a:t>
            </a:r>
            <a:r>
              <a:rPr lang="en-US" sz="3600" u="sng" dirty="0">
                <a:solidFill>
                  <a:srgbClr val="EB333F"/>
                </a:solidFill>
              </a:rPr>
              <a:t>not</a:t>
            </a:r>
            <a:r>
              <a:rPr lang="en-US" sz="3600" dirty="0"/>
              <a:t> changed over time.</a:t>
            </a:r>
          </a:p>
          <a:p>
            <a:endParaRPr lang="en-US" sz="3600" dirty="0"/>
          </a:p>
          <a:p>
            <a:r>
              <a:rPr lang="en-US" sz="3600" b="1" dirty="0"/>
              <a:t>Alternate Hypothesis (H</a:t>
            </a:r>
            <a:r>
              <a:rPr lang="en-US" sz="3600" b="1" baseline="-25000" dirty="0"/>
              <a:t>a</a:t>
            </a:r>
            <a:r>
              <a:rPr lang="en-US" sz="3600" b="1" dirty="0"/>
              <a:t>)</a:t>
            </a:r>
            <a:r>
              <a:rPr lang="en-US" sz="3600" baseline="-25000" dirty="0"/>
              <a:t> </a:t>
            </a:r>
            <a:r>
              <a:rPr lang="en-US" sz="3600" b="1" dirty="0"/>
              <a:t>: </a:t>
            </a:r>
            <a:r>
              <a:rPr lang="en-US" sz="3600" dirty="0"/>
              <a:t>The sentiments of popular song lyrics </a:t>
            </a:r>
            <a:r>
              <a:rPr lang="en-US" sz="3600" u="sng" dirty="0">
                <a:solidFill>
                  <a:srgbClr val="EB333F"/>
                </a:solidFill>
              </a:rPr>
              <a:t>have</a:t>
            </a:r>
            <a:r>
              <a:rPr lang="en-US" sz="3600" dirty="0"/>
              <a:t> changed over time.</a:t>
            </a:r>
          </a:p>
          <a:p>
            <a:endParaRPr lang="en-US" sz="3600" dirty="0"/>
          </a:p>
        </p:txBody>
      </p:sp>
      <p:sp>
        <p:nvSpPr>
          <p:cNvPr id="6" name="Slide Number Placeholder 5">
            <a:extLst>
              <a:ext uri="{FF2B5EF4-FFF2-40B4-BE49-F238E27FC236}">
                <a16:creationId xmlns:a16="http://schemas.microsoft.com/office/drawing/2014/main" id="{4F6EC023-2A6C-EF47-A724-D9FCD9154958}"/>
              </a:ext>
            </a:extLst>
          </p:cNvPr>
          <p:cNvSpPr>
            <a:spLocks noGrp="1"/>
          </p:cNvSpPr>
          <p:nvPr>
            <p:ph type="sldNum" sz="quarter" idx="12"/>
          </p:nvPr>
        </p:nvSpPr>
        <p:spPr>
          <a:xfrm>
            <a:off x="8940385" y="6417871"/>
            <a:ext cx="2743200" cy="365125"/>
          </a:xfrm>
        </p:spPr>
        <p:txBody>
          <a:bodyPr/>
          <a:lstStyle/>
          <a:p>
            <a:fld id="{6D22F896-40B5-4ADD-8801-0D06FADFA095}" type="slidenum">
              <a:rPr lang="en-US" b="1">
                <a:solidFill>
                  <a:schemeClr val="bg1"/>
                </a:solidFill>
              </a:rPr>
              <a:pPr/>
              <a:t>3</a:t>
            </a:fld>
            <a:endParaRPr lang="en-US" b="1" dirty="0">
              <a:solidFill>
                <a:schemeClr val="bg1"/>
              </a:solidFill>
            </a:endParaRPr>
          </a:p>
        </p:txBody>
      </p:sp>
    </p:spTree>
    <p:extLst>
      <p:ext uri="{BB962C8B-B14F-4D97-AF65-F5344CB8AC3E}">
        <p14:creationId xmlns:p14="http://schemas.microsoft.com/office/powerpoint/2010/main" val="2754373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CEC5-C056-F14E-9D89-0B681BBA93D0}"/>
              </a:ext>
            </a:extLst>
          </p:cNvPr>
          <p:cNvSpPr>
            <a:spLocks noGrp="1"/>
          </p:cNvSpPr>
          <p:nvPr>
            <p:ph type="title"/>
          </p:nvPr>
        </p:nvSpPr>
        <p:spPr/>
        <p:txBody>
          <a:bodyPr/>
          <a:lstStyle/>
          <a:p>
            <a:r>
              <a:rPr lang="en-US" dirty="0">
                <a:solidFill>
                  <a:srgbClr val="FF0000"/>
                </a:solidFill>
              </a:rPr>
              <a:t>APPROACH</a:t>
            </a:r>
          </a:p>
        </p:txBody>
      </p:sp>
      <p:sp>
        <p:nvSpPr>
          <p:cNvPr id="3" name="Content Placeholder 2">
            <a:extLst>
              <a:ext uri="{FF2B5EF4-FFF2-40B4-BE49-F238E27FC236}">
                <a16:creationId xmlns:a16="http://schemas.microsoft.com/office/drawing/2014/main" id="{8530F223-02EE-ED49-8B0C-69C928A184AF}"/>
              </a:ext>
            </a:extLst>
          </p:cNvPr>
          <p:cNvSpPr>
            <a:spLocks noGrp="1"/>
          </p:cNvSpPr>
          <p:nvPr>
            <p:ph idx="1"/>
          </p:nvPr>
        </p:nvSpPr>
        <p:spPr>
          <a:xfrm>
            <a:off x="901282" y="3804327"/>
            <a:ext cx="10515600" cy="4351338"/>
          </a:xfrm>
        </p:spPr>
        <p:txBody>
          <a:bodyPr>
            <a:normAutofit/>
          </a:bodyPr>
          <a:lstStyle/>
          <a:p>
            <a:endParaRPr lang="en-US" sz="3200" dirty="0"/>
          </a:p>
          <a:p>
            <a:endParaRPr lang="en-US" sz="3200" dirty="0"/>
          </a:p>
        </p:txBody>
      </p:sp>
      <p:graphicFrame>
        <p:nvGraphicFramePr>
          <p:cNvPr id="4" name="Diagram 3">
            <a:extLst>
              <a:ext uri="{FF2B5EF4-FFF2-40B4-BE49-F238E27FC236}">
                <a16:creationId xmlns:a16="http://schemas.microsoft.com/office/drawing/2014/main" id="{C4D42652-F64C-BE4E-BD9F-38D7D3A4B11E}"/>
              </a:ext>
            </a:extLst>
          </p:cNvPr>
          <p:cNvGraphicFramePr/>
          <p:nvPr>
            <p:extLst>
              <p:ext uri="{D42A27DB-BD31-4B8C-83A1-F6EECF244321}">
                <p14:modId xmlns:p14="http://schemas.microsoft.com/office/powerpoint/2010/main" val="3008991554"/>
              </p:ext>
            </p:extLst>
          </p:nvPr>
        </p:nvGraphicFramePr>
        <p:xfrm>
          <a:off x="838200" y="2440221"/>
          <a:ext cx="10239531" cy="22635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ight Brace 4">
            <a:extLst>
              <a:ext uri="{FF2B5EF4-FFF2-40B4-BE49-F238E27FC236}">
                <a16:creationId xmlns:a16="http://schemas.microsoft.com/office/drawing/2014/main" id="{92A4B51A-336E-E841-A142-DAAD89866A92}"/>
              </a:ext>
            </a:extLst>
          </p:cNvPr>
          <p:cNvSpPr/>
          <p:nvPr/>
        </p:nvSpPr>
        <p:spPr>
          <a:xfrm rot="16200000">
            <a:off x="1317885" y="1780654"/>
            <a:ext cx="569626" cy="1528997"/>
          </a:xfrm>
          <a:prstGeom prst="rightBrace">
            <a:avLst/>
          </a:prstGeom>
          <a:ln>
            <a:solidFill>
              <a:srgbClr val="EB333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rgbClr val="EB333F"/>
              </a:solidFill>
            </a:endParaRPr>
          </a:p>
        </p:txBody>
      </p:sp>
      <p:sp>
        <p:nvSpPr>
          <p:cNvPr id="6" name="Right Brace 5">
            <a:extLst>
              <a:ext uri="{FF2B5EF4-FFF2-40B4-BE49-F238E27FC236}">
                <a16:creationId xmlns:a16="http://schemas.microsoft.com/office/drawing/2014/main" id="{8505B712-4C30-A147-972D-A992164D86FE}"/>
              </a:ext>
            </a:extLst>
          </p:cNvPr>
          <p:cNvSpPr/>
          <p:nvPr/>
        </p:nvSpPr>
        <p:spPr>
          <a:xfrm rot="5400000">
            <a:off x="5722550" y="1758792"/>
            <a:ext cx="593254" cy="5889888"/>
          </a:xfrm>
          <a:prstGeom prst="rightBrace">
            <a:avLst/>
          </a:prstGeom>
          <a:ln>
            <a:solidFill>
              <a:srgbClr val="EB333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 name="TextBox 6">
            <a:extLst>
              <a:ext uri="{FF2B5EF4-FFF2-40B4-BE49-F238E27FC236}">
                <a16:creationId xmlns:a16="http://schemas.microsoft.com/office/drawing/2014/main" id="{974CEC99-ADA4-5E45-9117-781287FF6833}"/>
              </a:ext>
            </a:extLst>
          </p:cNvPr>
          <p:cNvSpPr txBox="1"/>
          <p:nvPr/>
        </p:nvSpPr>
        <p:spPr>
          <a:xfrm>
            <a:off x="910778" y="1870570"/>
            <a:ext cx="1325299" cy="369332"/>
          </a:xfrm>
          <a:prstGeom prst="rect">
            <a:avLst/>
          </a:prstGeom>
          <a:noFill/>
        </p:spPr>
        <p:txBody>
          <a:bodyPr wrap="none" rtlCol="0">
            <a:spAutoFit/>
          </a:bodyPr>
          <a:lstStyle/>
          <a:p>
            <a:r>
              <a:rPr lang="en-US" dirty="0"/>
              <a:t>Pseudocode</a:t>
            </a:r>
          </a:p>
        </p:txBody>
      </p:sp>
      <p:sp>
        <p:nvSpPr>
          <p:cNvPr id="8" name="TextBox 7">
            <a:extLst>
              <a:ext uri="{FF2B5EF4-FFF2-40B4-BE49-F238E27FC236}">
                <a16:creationId xmlns:a16="http://schemas.microsoft.com/office/drawing/2014/main" id="{8EA71CFA-A6ED-8141-B71A-DC3AE13F9A35}"/>
              </a:ext>
            </a:extLst>
          </p:cNvPr>
          <p:cNvSpPr txBox="1"/>
          <p:nvPr/>
        </p:nvSpPr>
        <p:spPr>
          <a:xfrm>
            <a:off x="2928650" y="4983740"/>
            <a:ext cx="1595245" cy="646331"/>
          </a:xfrm>
          <a:prstGeom prst="rect">
            <a:avLst/>
          </a:prstGeom>
          <a:noFill/>
        </p:spPr>
        <p:txBody>
          <a:bodyPr wrap="none" rtlCol="0">
            <a:spAutoFit/>
          </a:bodyPr>
          <a:lstStyle/>
          <a:p>
            <a:pPr algn="ctr"/>
            <a:r>
              <a:rPr lang="en-US" dirty="0"/>
              <a:t>Billboard.py</a:t>
            </a:r>
          </a:p>
          <a:p>
            <a:pPr algn="ctr"/>
            <a:r>
              <a:rPr lang="en-US" i="1" dirty="0"/>
              <a:t>= “Hot-100” str</a:t>
            </a:r>
          </a:p>
        </p:txBody>
      </p:sp>
      <p:sp>
        <p:nvSpPr>
          <p:cNvPr id="9" name="TextBox 8">
            <a:extLst>
              <a:ext uri="{FF2B5EF4-FFF2-40B4-BE49-F238E27FC236}">
                <a16:creationId xmlns:a16="http://schemas.microsoft.com/office/drawing/2014/main" id="{126A5B37-D43B-1A4A-BD95-73D921875B57}"/>
              </a:ext>
            </a:extLst>
          </p:cNvPr>
          <p:cNvSpPr txBox="1"/>
          <p:nvPr/>
        </p:nvSpPr>
        <p:spPr>
          <a:xfrm>
            <a:off x="5156944" y="5000691"/>
            <a:ext cx="1627690" cy="646331"/>
          </a:xfrm>
          <a:prstGeom prst="rect">
            <a:avLst/>
          </a:prstGeom>
          <a:noFill/>
        </p:spPr>
        <p:txBody>
          <a:bodyPr wrap="none" rtlCol="0">
            <a:spAutoFit/>
          </a:bodyPr>
          <a:lstStyle/>
          <a:p>
            <a:r>
              <a:rPr lang="en-US" dirty="0"/>
              <a:t>MusixMatch.py</a:t>
            </a:r>
          </a:p>
          <a:p>
            <a:pPr algn="ctr"/>
            <a:r>
              <a:rPr lang="en-US" dirty="0"/>
              <a:t>= JSON dict.</a:t>
            </a:r>
          </a:p>
        </p:txBody>
      </p:sp>
      <p:sp>
        <p:nvSpPr>
          <p:cNvPr id="10" name="TextBox 9">
            <a:extLst>
              <a:ext uri="{FF2B5EF4-FFF2-40B4-BE49-F238E27FC236}">
                <a16:creationId xmlns:a16="http://schemas.microsoft.com/office/drawing/2014/main" id="{0DB77A42-8763-F240-BC84-86D7CA734530}"/>
              </a:ext>
            </a:extLst>
          </p:cNvPr>
          <p:cNvSpPr txBox="1"/>
          <p:nvPr/>
        </p:nvSpPr>
        <p:spPr>
          <a:xfrm>
            <a:off x="7385337" y="4978956"/>
            <a:ext cx="1698478" cy="646331"/>
          </a:xfrm>
          <a:prstGeom prst="rect">
            <a:avLst/>
          </a:prstGeom>
          <a:noFill/>
        </p:spPr>
        <p:txBody>
          <a:bodyPr wrap="none" rtlCol="0">
            <a:spAutoFit/>
          </a:bodyPr>
          <a:lstStyle/>
          <a:p>
            <a:pPr algn="ctr"/>
            <a:r>
              <a:rPr lang="en-US" dirty="0"/>
              <a:t>VaderSentiment</a:t>
            </a:r>
          </a:p>
          <a:p>
            <a:pPr algn="ctr"/>
            <a:r>
              <a:rPr lang="en-US" dirty="0"/>
              <a:t>= scores</a:t>
            </a:r>
          </a:p>
        </p:txBody>
      </p:sp>
      <p:sp>
        <p:nvSpPr>
          <p:cNvPr id="11" name="TextBox 10">
            <a:extLst>
              <a:ext uri="{FF2B5EF4-FFF2-40B4-BE49-F238E27FC236}">
                <a16:creationId xmlns:a16="http://schemas.microsoft.com/office/drawing/2014/main" id="{3A34772F-5EDA-724E-A4AA-3D9FB988A354}"/>
              </a:ext>
            </a:extLst>
          </p:cNvPr>
          <p:cNvSpPr txBox="1"/>
          <p:nvPr/>
        </p:nvSpPr>
        <p:spPr>
          <a:xfrm>
            <a:off x="9083815" y="1660488"/>
            <a:ext cx="2444746" cy="646331"/>
          </a:xfrm>
          <a:prstGeom prst="rect">
            <a:avLst/>
          </a:prstGeom>
          <a:noFill/>
        </p:spPr>
        <p:txBody>
          <a:bodyPr wrap="square" rtlCol="0">
            <a:spAutoFit/>
          </a:bodyPr>
          <a:lstStyle/>
          <a:p>
            <a:pPr algn="ctr"/>
            <a:r>
              <a:rPr lang="en-US" dirty="0"/>
              <a:t>Statistical Regression Modeling</a:t>
            </a:r>
          </a:p>
        </p:txBody>
      </p:sp>
      <p:sp>
        <p:nvSpPr>
          <p:cNvPr id="12" name="Right Brace 11">
            <a:extLst>
              <a:ext uri="{FF2B5EF4-FFF2-40B4-BE49-F238E27FC236}">
                <a16:creationId xmlns:a16="http://schemas.microsoft.com/office/drawing/2014/main" id="{C4261CDD-E7A3-4444-B05A-319AC010EA3F}"/>
              </a:ext>
            </a:extLst>
          </p:cNvPr>
          <p:cNvSpPr/>
          <p:nvPr/>
        </p:nvSpPr>
        <p:spPr>
          <a:xfrm rot="16200000">
            <a:off x="10011844" y="1802012"/>
            <a:ext cx="569626" cy="1528997"/>
          </a:xfrm>
          <a:prstGeom prst="rightBrace">
            <a:avLst/>
          </a:prstGeom>
          <a:ln>
            <a:solidFill>
              <a:srgbClr val="EB333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rgbClr val="EB333F"/>
              </a:solidFill>
            </a:endParaRPr>
          </a:p>
        </p:txBody>
      </p:sp>
      <p:sp>
        <p:nvSpPr>
          <p:cNvPr id="14" name="Slide Number Placeholder 13">
            <a:extLst>
              <a:ext uri="{FF2B5EF4-FFF2-40B4-BE49-F238E27FC236}">
                <a16:creationId xmlns:a16="http://schemas.microsoft.com/office/drawing/2014/main" id="{AFABAB29-29BD-1E40-9A97-4592AF7E1860}"/>
              </a:ext>
            </a:extLst>
          </p:cNvPr>
          <p:cNvSpPr>
            <a:spLocks noGrp="1"/>
          </p:cNvSpPr>
          <p:nvPr>
            <p:ph type="sldNum" sz="quarter" idx="12"/>
          </p:nvPr>
        </p:nvSpPr>
        <p:spPr>
          <a:xfrm>
            <a:off x="8925056" y="6395452"/>
            <a:ext cx="2743200" cy="365125"/>
          </a:xfrm>
        </p:spPr>
        <p:txBody>
          <a:bodyPr/>
          <a:lstStyle/>
          <a:p>
            <a:fld id="{6D22F896-40B5-4ADD-8801-0D06FADFA095}" type="slidenum">
              <a:rPr lang="en-US" b="1" smtClean="0">
                <a:solidFill>
                  <a:schemeClr val="bg1"/>
                </a:solidFill>
              </a:rPr>
              <a:t>4</a:t>
            </a:fld>
            <a:endParaRPr lang="en-US" b="1" dirty="0">
              <a:solidFill>
                <a:schemeClr val="bg1"/>
              </a:solidFill>
            </a:endParaRPr>
          </a:p>
        </p:txBody>
      </p:sp>
    </p:spTree>
    <p:extLst>
      <p:ext uri="{BB962C8B-B14F-4D97-AF65-F5344CB8AC3E}">
        <p14:creationId xmlns:p14="http://schemas.microsoft.com/office/powerpoint/2010/main" val="3581353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p:bldP spid="9" grpId="0"/>
      <p:bldP spid="10" grpId="0"/>
      <p:bldP spid="11" grpId="0"/>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CA1BD65E-0735-9540-A9A6-FCE54EF08AA8}"/>
              </a:ext>
            </a:extLst>
          </p:cNvPr>
          <p:cNvGraphicFramePr>
            <a:graphicFrameLocks noGrp="1"/>
          </p:cNvGraphicFramePr>
          <p:nvPr>
            <p:extLst>
              <p:ext uri="{D42A27DB-BD31-4B8C-83A1-F6EECF244321}">
                <p14:modId xmlns:p14="http://schemas.microsoft.com/office/powerpoint/2010/main" val="4025713150"/>
              </p:ext>
            </p:extLst>
          </p:nvPr>
        </p:nvGraphicFramePr>
        <p:xfrm>
          <a:off x="838200" y="2358209"/>
          <a:ext cx="10694233" cy="3468191"/>
        </p:xfrm>
        <a:graphic>
          <a:graphicData uri="http://schemas.openxmlformats.org/drawingml/2006/table">
            <a:tbl>
              <a:tblPr firstRow="1" bandRow="1">
                <a:tableStyleId>{2D5ABB26-0587-4C30-8999-92F81FD0307C}</a:tableStyleId>
              </a:tblPr>
              <a:tblGrid>
                <a:gridCol w="7045377">
                  <a:extLst>
                    <a:ext uri="{9D8B030D-6E8A-4147-A177-3AD203B41FA5}">
                      <a16:colId xmlns:a16="http://schemas.microsoft.com/office/drawing/2014/main" val="3515858471"/>
                    </a:ext>
                  </a:extLst>
                </a:gridCol>
                <a:gridCol w="974361">
                  <a:extLst>
                    <a:ext uri="{9D8B030D-6E8A-4147-A177-3AD203B41FA5}">
                      <a16:colId xmlns:a16="http://schemas.microsoft.com/office/drawing/2014/main" val="1340028678"/>
                    </a:ext>
                  </a:extLst>
                </a:gridCol>
                <a:gridCol w="929390">
                  <a:extLst>
                    <a:ext uri="{9D8B030D-6E8A-4147-A177-3AD203B41FA5}">
                      <a16:colId xmlns:a16="http://schemas.microsoft.com/office/drawing/2014/main" val="3981492682"/>
                    </a:ext>
                  </a:extLst>
                </a:gridCol>
                <a:gridCol w="884420">
                  <a:extLst>
                    <a:ext uri="{9D8B030D-6E8A-4147-A177-3AD203B41FA5}">
                      <a16:colId xmlns:a16="http://schemas.microsoft.com/office/drawing/2014/main" val="2249288971"/>
                    </a:ext>
                  </a:extLst>
                </a:gridCol>
                <a:gridCol w="860685">
                  <a:extLst>
                    <a:ext uri="{9D8B030D-6E8A-4147-A177-3AD203B41FA5}">
                      <a16:colId xmlns:a16="http://schemas.microsoft.com/office/drawing/2014/main" val="3493537463"/>
                    </a:ext>
                  </a:extLst>
                </a:gridCol>
              </a:tblGrid>
              <a:tr h="663076">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dirty="0">
                        <a:solidFill>
                          <a:srgbClr val="00B050"/>
                        </a:solidFill>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53958694"/>
                  </a:ext>
                </a:extLst>
              </a:tr>
              <a:tr h="626436">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dirty="0">
                        <a:solidFill>
                          <a:schemeClr val="accent1"/>
                        </a:solidFill>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1070164"/>
                  </a:ext>
                </a:extLst>
              </a:tr>
              <a:tr h="1231427">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0"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0"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dirty="0">
                        <a:solidFill>
                          <a:srgbClr val="00B050"/>
                        </a:solidFill>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0244707"/>
                  </a:ext>
                </a:extLst>
              </a:tr>
              <a:tr h="947252">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dirty="0">
                        <a:solidFill>
                          <a:srgbClr val="FF0000"/>
                        </a:solidFill>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b="1" dirty="0">
                        <a:solidFill>
                          <a:srgbClr val="FF0000"/>
                        </a:solidFill>
                      </a:endParaRP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7493655"/>
                  </a:ext>
                </a:extLst>
              </a:tr>
            </a:tbl>
          </a:graphicData>
        </a:graphic>
      </p:graphicFrame>
      <p:sp>
        <p:nvSpPr>
          <p:cNvPr id="2" name="Title 1">
            <a:extLst>
              <a:ext uri="{FF2B5EF4-FFF2-40B4-BE49-F238E27FC236}">
                <a16:creationId xmlns:a16="http://schemas.microsoft.com/office/drawing/2014/main" id="{CBC83CA5-D8F3-3C46-BD40-6D44B0B8EDF2}"/>
              </a:ext>
            </a:extLst>
          </p:cNvPr>
          <p:cNvSpPr>
            <a:spLocks noGrp="1"/>
          </p:cNvSpPr>
          <p:nvPr>
            <p:ph type="title"/>
          </p:nvPr>
        </p:nvSpPr>
        <p:spPr/>
        <p:txBody>
          <a:bodyPr/>
          <a:lstStyle/>
          <a:p>
            <a:r>
              <a:rPr lang="en-US" dirty="0">
                <a:solidFill>
                  <a:srgbClr val="FF0000"/>
                </a:solidFill>
              </a:rPr>
              <a:t>SENTIMENT ANALYSIS: EXAMPLES</a:t>
            </a:r>
          </a:p>
        </p:txBody>
      </p:sp>
      <p:pic>
        <p:nvPicPr>
          <p:cNvPr id="6" name="Graphic 5" descr="Grinning Face with No Fill">
            <a:extLst>
              <a:ext uri="{FF2B5EF4-FFF2-40B4-BE49-F238E27FC236}">
                <a16:creationId xmlns:a16="http://schemas.microsoft.com/office/drawing/2014/main" id="{782F059C-B9D5-C04E-B172-C8CCF9C374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780060" y="1443810"/>
            <a:ext cx="914400" cy="914400"/>
          </a:xfrm>
          <a:prstGeom prst="rect">
            <a:avLst/>
          </a:prstGeom>
        </p:spPr>
      </p:pic>
      <p:pic>
        <p:nvPicPr>
          <p:cNvPr id="8" name="Graphic 7" descr="Neutral Face with No Fill">
            <a:extLst>
              <a:ext uri="{FF2B5EF4-FFF2-40B4-BE49-F238E27FC236}">
                <a16:creationId xmlns:a16="http://schemas.microsoft.com/office/drawing/2014/main" id="{1B4C93AC-4ADA-704F-BD3A-9B8739B9D50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865660" y="1443810"/>
            <a:ext cx="914400" cy="914400"/>
          </a:xfrm>
          <a:prstGeom prst="rect">
            <a:avLst/>
          </a:prstGeom>
        </p:spPr>
      </p:pic>
      <p:pic>
        <p:nvPicPr>
          <p:cNvPr id="10" name="Graphic 9" descr="Sad Face with No Fill">
            <a:extLst>
              <a:ext uri="{FF2B5EF4-FFF2-40B4-BE49-F238E27FC236}">
                <a16:creationId xmlns:a16="http://schemas.microsoft.com/office/drawing/2014/main" id="{1459CF96-D68A-A844-9043-24DA44C76CC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869775" y="1443810"/>
            <a:ext cx="914400" cy="914400"/>
          </a:xfrm>
          <a:prstGeom prst="rect">
            <a:avLst/>
          </a:prstGeom>
        </p:spPr>
      </p:pic>
      <p:pic>
        <p:nvPicPr>
          <p:cNvPr id="5" name="Graphic 4" descr="Lock">
            <a:extLst>
              <a:ext uri="{FF2B5EF4-FFF2-40B4-BE49-F238E27FC236}">
                <a16:creationId xmlns:a16="http://schemas.microsoft.com/office/drawing/2014/main" id="{FC223DF3-A270-7040-A540-93C3C37694F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664480" y="1428820"/>
            <a:ext cx="914400" cy="914400"/>
          </a:xfrm>
          <a:prstGeom prst="rect">
            <a:avLst/>
          </a:prstGeom>
        </p:spPr>
      </p:pic>
      <p:sp>
        <p:nvSpPr>
          <p:cNvPr id="19" name="Slide Number Placeholder 18">
            <a:extLst>
              <a:ext uri="{FF2B5EF4-FFF2-40B4-BE49-F238E27FC236}">
                <a16:creationId xmlns:a16="http://schemas.microsoft.com/office/drawing/2014/main" id="{B4497DC9-27AB-AA4A-8874-6BE8C32DA111}"/>
              </a:ext>
            </a:extLst>
          </p:cNvPr>
          <p:cNvSpPr>
            <a:spLocks noGrp="1"/>
          </p:cNvSpPr>
          <p:nvPr>
            <p:ph type="sldNum" sz="quarter" idx="12"/>
          </p:nvPr>
        </p:nvSpPr>
        <p:spPr>
          <a:xfrm>
            <a:off x="8925394" y="6440469"/>
            <a:ext cx="2743200" cy="365125"/>
          </a:xfrm>
        </p:spPr>
        <p:txBody>
          <a:bodyPr/>
          <a:lstStyle/>
          <a:p>
            <a:fld id="{6D22F896-40B5-4ADD-8801-0D06FADFA095}" type="slidenum">
              <a:rPr lang="en-US" smtClean="0">
                <a:solidFill>
                  <a:schemeClr val="bg1"/>
                </a:solidFill>
              </a:rPr>
              <a:t>5</a:t>
            </a:fld>
            <a:endParaRPr lang="en-US" dirty="0">
              <a:solidFill>
                <a:schemeClr val="bg1"/>
              </a:solidFill>
            </a:endParaRPr>
          </a:p>
        </p:txBody>
      </p:sp>
      <p:sp>
        <p:nvSpPr>
          <p:cNvPr id="20" name="Rectangle 19">
            <a:extLst>
              <a:ext uri="{FF2B5EF4-FFF2-40B4-BE49-F238E27FC236}">
                <a16:creationId xmlns:a16="http://schemas.microsoft.com/office/drawing/2014/main" id="{2E6A1BD4-E0FA-2644-989E-D5B3C7A40940}"/>
              </a:ext>
            </a:extLst>
          </p:cNvPr>
          <p:cNvSpPr/>
          <p:nvPr/>
        </p:nvSpPr>
        <p:spPr>
          <a:xfrm>
            <a:off x="1596481" y="1701354"/>
            <a:ext cx="5831084" cy="369332"/>
          </a:xfrm>
          <a:prstGeom prst="rect">
            <a:avLst/>
          </a:prstGeom>
        </p:spPr>
        <p:txBody>
          <a:bodyPr wrap="none">
            <a:spAutoFit/>
          </a:bodyPr>
          <a:lstStyle/>
          <a:p>
            <a:pPr algn="ctr"/>
            <a:r>
              <a:rPr lang="en-US" b="1" dirty="0"/>
              <a:t>From </a:t>
            </a:r>
            <a:r>
              <a:rPr lang="en-US" b="1" dirty="0">
                <a:solidFill>
                  <a:srgbClr val="EB333F"/>
                </a:solidFill>
              </a:rPr>
              <a:t>VaderSentiment</a:t>
            </a:r>
            <a:r>
              <a:rPr lang="en-US" b="1" dirty="0"/>
              <a:t> Import </a:t>
            </a:r>
            <a:r>
              <a:rPr lang="en-US" b="1" dirty="0">
                <a:solidFill>
                  <a:srgbClr val="EB333F"/>
                </a:solidFill>
              </a:rPr>
              <a:t>SentimentIntensityAnalyzer()</a:t>
            </a:r>
          </a:p>
        </p:txBody>
      </p:sp>
      <p:sp>
        <p:nvSpPr>
          <p:cNvPr id="21" name="TextBox 20">
            <a:extLst>
              <a:ext uri="{FF2B5EF4-FFF2-40B4-BE49-F238E27FC236}">
                <a16:creationId xmlns:a16="http://schemas.microsoft.com/office/drawing/2014/main" id="{6126B169-B7D4-4D4C-A84E-6CC18E2F7AB5}"/>
              </a:ext>
            </a:extLst>
          </p:cNvPr>
          <p:cNvSpPr txBox="1"/>
          <p:nvPr/>
        </p:nvSpPr>
        <p:spPr>
          <a:xfrm>
            <a:off x="1026727" y="2396308"/>
            <a:ext cx="6578322" cy="923330"/>
          </a:xfrm>
          <a:prstGeom prst="rect">
            <a:avLst/>
          </a:prstGeom>
          <a:noFill/>
        </p:spPr>
        <p:txBody>
          <a:bodyPr wrap="square" rtlCol="0">
            <a:spAutoFit/>
          </a:bodyPr>
          <a:lstStyle/>
          <a:p>
            <a:pPr algn="ctr"/>
            <a:r>
              <a:rPr lang="en-US" dirty="0"/>
              <a:t>"I love you, you love me, we're a happy family, with a great big hug and a kiss from me to you"</a:t>
            </a:r>
          </a:p>
          <a:p>
            <a:pPr algn="ctr"/>
            <a:endParaRPr lang="en-US" dirty="0"/>
          </a:p>
        </p:txBody>
      </p:sp>
      <p:sp>
        <p:nvSpPr>
          <p:cNvPr id="22" name="Rectangle 21">
            <a:extLst>
              <a:ext uri="{FF2B5EF4-FFF2-40B4-BE49-F238E27FC236}">
                <a16:creationId xmlns:a16="http://schemas.microsoft.com/office/drawing/2014/main" id="{D3E324BC-D682-934B-A228-1C5CAEEC0D1F}"/>
              </a:ext>
            </a:extLst>
          </p:cNvPr>
          <p:cNvSpPr/>
          <p:nvPr/>
        </p:nvSpPr>
        <p:spPr>
          <a:xfrm>
            <a:off x="3452983" y="3149961"/>
            <a:ext cx="2118079" cy="369332"/>
          </a:xfrm>
          <a:prstGeom prst="rect">
            <a:avLst/>
          </a:prstGeom>
        </p:spPr>
        <p:txBody>
          <a:bodyPr wrap="none">
            <a:spAutoFit/>
          </a:bodyPr>
          <a:lstStyle/>
          <a:p>
            <a:pPr algn="ctr"/>
            <a:r>
              <a:rPr lang="en-US" dirty="0"/>
              <a:t>“Your mom is a dog”</a:t>
            </a:r>
          </a:p>
        </p:txBody>
      </p:sp>
      <p:sp>
        <p:nvSpPr>
          <p:cNvPr id="23" name="Rectangle 22">
            <a:extLst>
              <a:ext uri="{FF2B5EF4-FFF2-40B4-BE49-F238E27FC236}">
                <a16:creationId xmlns:a16="http://schemas.microsoft.com/office/drawing/2014/main" id="{FAC426C0-523A-EC42-B7FE-628333EF0FDF}"/>
              </a:ext>
            </a:extLst>
          </p:cNvPr>
          <p:cNvSpPr/>
          <p:nvPr/>
        </p:nvSpPr>
        <p:spPr>
          <a:xfrm>
            <a:off x="914590" y="3672781"/>
            <a:ext cx="6955185" cy="1200329"/>
          </a:xfrm>
          <a:prstGeom prst="rect">
            <a:avLst/>
          </a:prstGeom>
        </p:spPr>
        <p:txBody>
          <a:bodyPr wrap="square">
            <a:spAutoFit/>
          </a:bodyPr>
          <a:lstStyle/>
          <a:p>
            <a:pPr algn="ctr"/>
            <a:r>
              <a:rPr lang="en-US" dirty="0"/>
              <a:t>“Huh, because I'm happy, Clap along if you feel like a room without a roof, Because I'm happy Clap along if you feel like happiness is the truth, Because I'm happy Clap along if you know what happiness is to you, Because I'm happy Clap along if you feel like that's what you </a:t>
            </a:r>
            <a:r>
              <a:rPr lang="en-US" dirty="0" err="1"/>
              <a:t>wanna</a:t>
            </a:r>
            <a:r>
              <a:rPr lang="en-US" dirty="0"/>
              <a:t> do</a:t>
            </a:r>
          </a:p>
        </p:txBody>
      </p:sp>
      <p:sp>
        <p:nvSpPr>
          <p:cNvPr id="24" name="Rectangle 23">
            <a:extLst>
              <a:ext uri="{FF2B5EF4-FFF2-40B4-BE49-F238E27FC236}">
                <a16:creationId xmlns:a16="http://schemas.microsoft.com/office/drawing/2014/main" id="{7F58642D-4390-BD49-8454-EB425E7F43ED}"/>
              </a:ext>
            </a:extLst>
          </p:cNvPr>
          <p:cNvSpPr/>
          <p:nvPr/>
        </p:nvSpPr>
        <p:spPr>
          <a:xfrm>
            <a:off x="1515632" y="4898163"/>
            <a:ext cx="6096000" cy="923330"/>
          </a:xfrm>
          <a:prstGeom prst="rect">
            <a:avLst/>
          </a:prstGeom>
        </p:spPr>
        <p:txBody>
          <a:bodyPr>
            <a:spAutoFit/>
          </a:bodyPr>
          <a:lstStyle/>
          <a:p>
            <a:pPr algn="ctr"/>
            <a:r>
              <a:rPr lang="en-US" dirty="0"/>
              <a:t>F*** that shit, 'cause I ain't the one, for a punk mother****er with a badge and a gun, to be beating on, and thrown in jail, We can go toe to toe in the middle of a cell"</a:t>
            </a:r>
          </a:p>
        </p:txBody>
      </p:sp>
      <p:graphicFrame>
        <p:nvGraphicFramePr>
          <p:cNvPr id="26" name="Table 25">
            <a:extLst>
              <a:ext uri="{FF2B5EF4-FFF2-40B4-BE49-F238E27FC236}">
                <a16:creationId xmlns:a16="http://schemas.microsoft.com/office/drawing/2014/main" id="{63C5B260-2750-2A47-8B76-711B7F31D7D3}"/>
              </a:ext>
            </a:extLst>
          </p:cNvPr>
          <p:cNvGraphicFramePr>
            <a:graphicFrameLocks noGrp="1"/>
          </p:cNvGraphicFramePr>
          <p:nvPr>
            <p:extLst>
              <p:ext uri="{D42A27DB-BD31-4B8C-83A1-F6EECF244321}">
                <p14:modId xmlns:p14="http://schemas.microsoft.com/office/powerpoint/2010/main" val="446465765"/>
              </p:ext>
            </p:extLst>
          </p:nvPr>
        </p:nvGraphicFramePr>
        <p:xfrm>
          <a:off x="7888825" y="2352419"/>
          <a:ext cx="3648856" cy="663076"/>
        </p:xfrm>
        <a:graphic>
          <a:graphicData uri="http://schemas.openxmlformats.org/drawingml/2006/table">
            <a:tbl>
              <a:tblPr firstRow="1" bandRow="1">
                <a:tableStyleId>{2D5ABB26-0587-4C30-8999-92F81FD0307C}</a:tableStyleId>
              </a:tblPr>
              <a:tblGrid>
                <a:gridCol w="974361">
                  <a:extLst>
                    <a:ext uri="{9D8B030D-6E8A-4147-A177-3AD203B41FA5}">
                      <a16:colId xmlns:a16="http://schemas.microsoft.com/office/drawing/2014/main" val="401795605"/>
                    </a:ext>
                  </a:extLst>
                </a:gridCol>
                <a:gridCol w="929390">
                  <a:extLst>
                    <a:ext uri="{9D8B030D-6E8A-4147-A177-3AD203B41FA5}">
                      <a16:colId xmlns:a16="http://schemas.microsoft.com/office/drawing/2014/main" val="80917468"/>
                    </a:ext>
                  </a:extLst>
                </a:gridCol>
                <a:gridCol w="884420">
                  <a:extLst>
                    <a:ext uri="{9D8B030D-6E8A-4147-A177-3AD203B41FA5}">
                      <a16:colId xmlns:a16="http://schemas.microsoft.com/office/drawing/2014/main" val="1966129820"/>
                    </a:ext>
                  </a:extLst>
                </a:gridCol>
                <a:gridCol w="860685">
                  <a:extLst>
                    <a:ext uri="{9D8B030D-6E8A-4147-A177-3AD203B41FA5}">
                      <a16:colId xmlns:a16="http://schemas.microsoft.com/office/drawing/2014/main" val="4260175782"/>
                    </a:ext>
                  </a:extLst>
                </a:gridCol>
              </a:tblGrid>
              <a:tr h="663076">
                <a:tc>
                  <a:txBody>
                    <a:bodyPr/>
                    <a:lstStyle/>
                    <a:p>
                      <a:pPr algn="ctr"/>
                      <a:r>
                        <a:rPr lang="en-US" dirty="0"/>
                        <a:t>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0.352</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solidFill>
                            <a:srgbClr val="00B050"/>
                          </a:solidFill>
                        </a:rPr>
                        <a:t>0.648</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0.9723</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57882791"/>
                  </a:ext>
                </a:extLst>
              </a:tr>
            </a:tbl>
          </a:graphicData>
        </a:graphic>
      </p:graphicFrame>
      <p:graphicFrame>
        <p:nvGraphicFramePr>
          <p:cNvPr id="27" name="Table 26">
            <a:extLst>
              <a:ext uri="{FF2B5EF4-FFF2-40B4-BE49-F238E27FC236}">
                <a16:creationId xmlns:a16="http://schemas.microsoft.com/office/drawing/2014/main" id="{E80BC981-4BAE-8F41-AF4E-80491BFEA0C1}"/>
              </a:ext>
            </a:extLst>
          </p:cNvPr>
          <p:cNvGraphicFramePr>
            <a:graphicFrameLocks noGrp="1"/>
          </p:cNvGraphicFramePr>
          <p:nvPr>
            <p:extLst>
              <p:ext uri="{D42A27DB-BD31-4B8C-83A1-F6EECF244321}">
                <p14:modId xmlns:p14="http://schemas.microsoft.com/office/powerpoint/2010/main" val="1488976402"/>
              </p:ext>
            </p:extLst>
          </p:nvPr>
        </p:nvGraphicFramePr>
        <p:xfrm>
          <a:off x="7888825" y="3015495"/>
          <a:ext cx="3648856" cy="626436"/>
        </p:xfrm>
        <a:graphic>
          <a:graphicData uri="http://schemas.openxmlformats.org/drawingml/2006/table">
            <a:tbl>
              <a:tblPr firstRow="1" bandRow="1">
                <a:tableStyleId>{2D5ABB26-0587-4C30-8999-92F81FD0307C}</a:tableStyleId>
              </a:tblPr>
              <a:tblGrid>
                <a:gridCol w="974361">
                  <a:extLst>
                    <a:ext uri="{9D8B030D-6E8A-4147-A177-3AD203B41FA5}">
                      <a16:colId xmlns:a16="http://schemas.microsoft.com/office/drawing/2014/main" val="1368402297"/>
                    </a:ext>
                  </a:extLst>
                </a:gridCol>
                <a:gridCol w="929390">
                  <a:extLst>
                    <a:ext uri="{9D8B030D-6E8A-4147-A177-3AD203B41FA5}">
                      <a16:colId xmlns:a16="http://schemas.microsoft.com/office/drawing/2014/main" val="657691851"/>
                    </a:ext>
                  </a:extLst>
                </a:gridCol>
                <a:gridCol w="884420">
                  <a:extLst>
                    <a:ext uri="{9D8B030D-6E8A-4147-A177-3AD203B41FA5}">
                      <a16:colId xmlns:a16="http://schemas.microsoft.com/office/drawing/2014/main" val="2889068603"/>
                    </a:ext>
                  </a:extLst>
                </a:gridCol>
                <a:gridCol w="860685">
                  <a:extLst>
                    <a:ext uri="{9D8B030D-6E8A-4147-A177-3AD203B41FA5}">
                      <a16:colId xmlns:a16="http://schemas.microsoft.com/office/drawing/2014/main" val="3961060163"/>
                    </a:ext>
                  </a:extLst>
                </a:gridCol>
              </a:tblGrid>
              <a:tr h="626436">
                <a:tc>
                  <a:txBody>
                    <a:bodyPr/>
                    <a:lstStyle/>
                    <a:p>
                      <a:pPr algn="ctr"/>
                      <a:r>
                        <a:rPr lang="en-US" dirty="0"/>
                        <a:t>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solidFill>
                            <a:schemeClr val="accent1"/>
                          </a:solidFill>
                        </a:rPr>
                        <a:t>1.0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4535754"/>
                  </a:ext>
                </a:extLst>
              </a:tr>
            </a:tbl>
          </a:graphicData>
        </a:graphic>
      </p:graphicFrame>
      <p:graphicFrame>
        <p:nvGraphicFramePr>
          <p:cNvPr id="28" name="Table 27">
            <a:extLst>
              <a:ext uri="{FF2B5EF4-FFF2-40B4-BE49-F238E27FC236}">
                <a16:creationId xmlns:a16="http://schemas.microsoft.com/office/drawing/2014/main" id="{CA6126CC-586F-A44E-BE8F-090B97F3931C}"/>
              </a:ext>
            </a:extLst>
          </p:cNvPr>
          <p:cNvGraphicFramePr>
            <a:graphicFrameLocks noGrp="1"/>
          </p:cNvGraphicFramePr>
          <p:nvPr>
            <p:extLst>
              <p:ext uri="{D42A27DB-BD31-4B8C-83A1-F6EECF244321}">
                <p14:modId xmlns:p14="http://schemas.microsoft.com/office/powerpoint/2010/main" val="3020267937"/>
              </p:ext>
            </p:extLst>
          </p:nvPr>
        </p:nvGraphicFramePr>
        <p:xfrm>
          <a:off x="7888825" y="3647686"/>
          <a:ext cx="3648856" cy="1231427"/>
        </p:xfrm>
        <a:graphic>
          <a:graphicData uri="http://schemas.openxmlformats.org/drawingml/2006/table">
            <a:tbl>
              <a:tblPr firstRow="1" bandRow="1">
                <a:tableStyleId>{2D5ABB26-0587-4C30-8999-92F81FD0307C}</a:tableStyleId>
              </a:tblPr>
              <a:tblGrid>
                <a:gridCol w="974361">
                  <a:extLst>
                    <a:ext uri="{9D8B030D-6E8A-4147-A177-3AD203B41FA5}">
                      <a16:colId xmlns:a16="http://schemas.microsoft.com/office/drawing/2014/main" val="3714434290"/>
                    </a:ext>
                  </a:extLst>
                </a:gridCol>
                <a:gridCol w="929390">
                  <a:extLst>
                    <a:ext uri="{9D8B030D-6E8A-4147-A177-3AD203B41FA5}">
                      <a16:colId xmlns:a16="http://schemas.microsoft.com/office/drawing/2014/main" val="1634475080"/>
                    </a:ext>
                  </a:extLst>
                </a:gridCol>
                <a:gridCol w="884420">
                  <a:extLst>
                    <a:ext uri="{9D8B030D-6E8A-4147-A177-3AD203B41FA5}">
                      <a16:colId xmlns:a16="http://schemas.microsoft.com/office/drawing/2014/main" val="1093389988"/>
                    </a:ext>
                  </a:extLst>
                </a:gridCol>
                <a:gridCol w="860685">
                  <a:extLst>
                    <a:ext uri="{9D8B030D-6E8A-4147-A177-3AD203B41FA5}">
                      <a16:colId xmlns:a16="http://schemas.microsoft.com/office/drawing/2014/main" val="396561747"/>
                    </a:ext>
                  </a:extLst>
                </a:gridCol>
              </a:tblGrid>
              <a:tr h="1231427">
                <a:tc>
                  <a:txBody>
                    <a:bodyPr/>
                    <a:lstStyle/>
                    <a:p>
                      <a:pPr algn="ctr"/>
                      <a:r>
                        <a:rPr lang="en-US" dirty="0"/>
                        <a:t>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t>0.575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0" dirty="0"/>
                        <a:t>0.425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solidFill>
                            <a:srgbClr val="00B050"/>
                          </a:solidFill>
                        </a:rPr>
                        <a:t>0.984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9275649"/>
                  </a:ext>
                </a:extLst>
              </a:tr>
            </a:tbl>
          </a:graphicData>
        </a:graphic>
      </p:graphicFrame>
      <p:graphicFrame>
        <p:nvGraphicFramePr>
          <p:cNvPr id="29" name="Table 28">
            <a:extLst>
              <a:ext uri="{FF2B5EF4-FFF2-40B4-BE49-F238E27FC236}">
                <a16:creationId xmlns:a16="http://schemas.microsoft.com/office/drawing/2014/main" id="{ECE8A6F0-E9F3-5D4C-8D23-C29DEC203BB9}"/>
              </a:ext>
            </a:extLst>
          </p:cNvPr>
          <p:cNvGraphicFramePr>
            <a:graphicFrameLocks noGrp="1"/>
          </p:cNvGraphicFramePr>
          <p:nvPr>
            <p:extLst>
              <p:ext uri="{D42A27DB-BD31-4B8C-83A1-F6EECF244321}">
                <p14:modId xmlns:p14="http://schemas.microsoft.com/office/powerpoint/2010/main" val="4106688905"/>
              </p:ext>
            </p:extLst>
          </p:nvPr>
        </p:nvGraphicFramePr>
        <p:xfrm>
          <a:off x="7888825" y="4880910"/>
          <a:ext cx="3648856" cy="947252"/>
        </p:xfrm>
        <a:graphic>
          <a:graphicData uri="http://schemas.openxmlformats.org/drawingml/2006/table">
            <a:tbl>
              <a:tblPr firstRow="1" bandRow="1">
                <a:tableStyleId>{2D5ABB26-0587-4C30-8999-92F81FD0307C}</a:tableStyleId>
              </a:tblPr>
              <a:tblGrid>
                <a:gridCol w="974361">
                  <a:extLst>
                    <a:ext uri="{9D8B030D-6E8A-4147-A177-3AD203B41FA5}">
                      <a16:colId xmlns:a16="http://schemas.microsoft.com/office/drawing/2014/main" val="833185831"/>
                    </a:ext>
                  </a:extLst>
                </a:gridCol>
                <a:gridCol w="929390">
                  <a:extLst>
                    <a:ext uri="{9D8B030D-6E8A-4147-A177-3AD203B41FA5}">
                      <a16:colId xmlns:a16="http://schemas.microsoft.com/office/drawing/2014/main" val="4036060198"/>
                    </a:ext>
                  </a:extLst>
                </a:gridCol>
                <a:gridCol w="884420">
                  <a:extLst>
                    <a:ext uri="{9D8B030D-6E8A-4147-A177-3AD203B41FA5}">
                      <a16:colId xmlns:a16="http://schemas.microsoft.com/office/drawing/2014/main" val="1050714736"/>
                    </a:ext>
                  </a:extLst>
                </a:gridCol>
                <a:gridCol w="860685">
                  <a:extLst>
                    <a:ext uri="{9D8B030D-6E8A-4147-A177-3AD203B41FA5}">
                      <a16:colId xmlns:a16="http://schemas.microsoft.com/office/drawing/2014/main" val="3351350234"/>
                    </a:ext>
                  </a:extLst>
                </a:gridCol>
              </a:tblGrid>
              <a:tr h="947252">
                <a:tc>
                  <a:txBody>
                    <a:bodyPr/>
                    <a:lstStyle/>
                    <a:p>
                      <a:pPr algn="ctr"/>
                      <a:r>
                        <a:rPr lang="en-US" b="1" dirty="0">
                          <a:solidFill>
                            <a:srgbClr val="FF0000"/>
                          </a:solidFill>
                        </a:rPr>
                        <a:t>0.379</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0.621</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rgbClr val="FF0000"/>
                          </a:solidFill>
                        </a:rPr>
                        <a:t>-</a:t>
                      </a:r>
                      <a:r>
                        <a:rPr lang="en-US" b="1" dirty="0">
                          <a:solidFill>
                            <a:srgbClr val="FF0000"/>
                          </a:solidFill>
                        </a:rPr>
                        <a:t>0.952</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5720426"/>
                  </a:ext>
                </a:extLst>
              </a:tr>
            </a:tbl>
          </a:graphicData>
        </a:graphic>
      </p:graphicFrame>
    </p:spTree>
    <p:extLst>
      <p:ext uri="{BB962C8B-B14F-4D97-AF65-F5344CB8AC3E}">
        <p14:creationId xmlns:p14="http://schemas.microsoft.com/office/powerpoint/2010/main" val="469012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4163A-78D2-9647-82B5-994F6C31658F}"/>
              </a:ext>
            </a:extLst>
          </p:cNvPr>
          <p:cNvSpPr>
            <a:spLocks noGrp="1"/>
          </p:cNvSpPr>
          <p:nvPr>
            <p:ph type="title"/>
          </p:nvPr>
        </p:nvSpPr>
        <p:spPr>
          <a:xfrm>
            <a:off x="202133" y="5785123"/>
            <a:ext cx="10515600" cy="1325563"/>
          </a:xfrm>
        </p:spPr>
        <p:txBody>
          <a:bodyPr/>
          <a:lstStyle/>
          <a:p>
            <a:r>
              <a:rPr lang="en-US" dirty="0">
                <a:solidFill>
                  <a:srgbClr val="FF0000"/>
                </a:solidFill>
              </a:rPr>
              <a:t>S1</a:t>
            </a:r>
            <a:endParaRPr lang="en-US" dirty="0"/>
          </a:p>
        </p:txBody>
      </p:sp>
      <p:sp>
        <p:nvSpPr>
          <p:cNvPr id="5" name="Slide Number Placeholder 4">
            <a:extLst>
              <a:ext uri="{FF2B5EF4-FFF2-40B4-BE49-F238E27FC236}">
                <a16:creationId xmlns:a16="http://schemas.microsoft.com/office/drawing/2014/main" id="{BAA928E5-64CE-0443-A964-D5E19FDEF811}"/>
              </a:ext>
            </a:extLst>
          </p:cNvPr>
          <p:cNvSpPr>
            <a:spLocks noGrp="1"/>
          </p:cNvSpPr>
          <p:nvPr>
            <p:ph type="sldNum" sz="quarter" idx="12"/>
          </p:nvPr>
        </p:nvSpPr>
        <p:spPr>
          <a:xfrm>
            <a:off x="8910403" y="6447905"/>
            <a:ext cx="2743200" cy="365125"/>
          </a:xfrm>
        </p:spPr>
        <p:txBody>
          <a:bodyPr/>
          <a:lstStyle/>
          <a:p>
            <a:fld id="{6D22F896-40B5-4ADD-8801-0D06FADFA095}" type="slidenum">
              <a:rPr lang="en-US" b="1" smtClean="0">
                <a:solidFill>
                  <a:schemeClr val="bg1"/>
                </a:solidFill>
              </a:rPr>
              <a:t>6</a:t>
            </a:fld>
            <a:endParaRPr lang="en-US" b="1" dirty="0">
              <a:solidFill>
                <a:schemeClr val="bg1"/>
              </a:solidFill>
            </a:endParaRPr>
          </a:p>
        </p:txBody>
      </p:sp>
      <p:pic>
        <p:nvPicPr>
          <p:cNvPr id="3" name="Picture 2">
            <a:extLst>
              <a:ext uri="{FF2B5EF4-FFF2-40B4-BE49-F238E27FC236}">
                <a16:creationId xmlns:a16="http://schemas.microsoft.com/office/drawing/2014/main" id="{EBE94191-8213-2241-B571-BAA74B029E93}"/>
              </a:ext>
            </a:extLst>
          </p:cNvPr>
          <p:cNvPicPr>
            <a:picLocks noChangeAspect="1"/>
          </p:cNvPicPr>
          <p:nvPr/>
        </p:nvPicPr>
        <p:blipFill rotWithShape="1">
          <a:blip r:embed="rId3"/>
          <a:srcRect l="5219" r="7950"/>
          <a:stretch/>
        </p:blipFill>
        <p:spPr>
          <a:xfrm>
            <a:off x="812799" y="597437"/>
            <a:ext cx="10160001" cy="5850467"/>
          </a:xfrm>
          <a:prstGeom prst="rect">
            <a:avLst/>
          </a:prstGeom>
        </p:spPr>
      </p:pic>
      <p:sp>
        <p:nvSpPr>
          <p:cNvPr id="4" name="Right Arrow 3">
            <a:extLst>
              <a:ext uri="{FF2B5EF4-FFF2-40B4-BE49-F238E27FC236}">
                <a16:creationId xmlns:a16="http://schemas.microsoft.com/office/drawing/2014/main" id="{14E98F14-D375-5149-97AE-3F3C05718613}"/>
              </a:ext>
            </a:extLst>
          </p:cNvPr>
          <p:cNvSpPr/>
          <p:nvPr/>
        </p:nvSpPr>
        <p:spPr>
          <a:xfrm rot="10800000">
            <a:off x="10547177" y="2636874"/>
            <a:ext cx="595743" cy="4268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83BA9881-8B9D-5F49-8541-7716530DB513}"/>
              </a:ext>
            </a:extLst>
          </p:cNvPr>
          <p:cNvCxnSpPr/>
          <p:nvPr/>
        </p:nvCxnSpPr>
        <p:spPr>
          <a:xfrm flipV="1">
            <a:off x="2083981" y="2849526"/>
            <a:ext cx="8229600" cy="178626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9578C888-F101-E14F-8855-18A6A6B65B4F}"/>
              </a:ext>
            </a:extLst>
          </p:cNvPr>
          <p:cNvSpPr/>
          <p:nvPr/>
        </p:nvSpPr>
        <p:spPr>
          <a:xfrm>
            <a:off x="1804581" y="1390787"/>
            <a:ext cx="6096000" cy="1200329"/>
          </a:xfrm>
          <a:prstGeom prst="rect">
            <a:avLst/>
          </a:prstGeom>
        </p:spPr>
        <p:txBody>
          <a:bodyPr>
            <a:spAutoFit/>
          </a:bodyPr>
          <a:lstStyle/>
          <a:p>
            <a:r>
              <a:rPr lang="en-US" dirty="0"/>
              <a:t>R = 0.65</a:t>
            </a:r>
          </a:p>
          <a:p>
            <a:r>
              <a:rPr lang="en-US" dirty="0"/>
              <a:t>R</a:t>
            </a:r>
            <a:r>
              <a:rPr lang="en-US" baseline="30000" dirty="0"/>
              <a:t>2</a:t>
            </a:r>
            <a:r>
              <a:rPr lang="en-US" dirty="0"/>
              <a:t> = 0.42</a:t>
            </a:r>
          </a:p>
          <a:p>
            <a:r>
              <a:rPr lang="en-US" dirty="0" err="1"/>
              <a:t>Std</a:t>
            </a:r>
            <a:r>
              <a:rPr lang="en-US" dirty="0"/>
              <a:t> Err = 7.3e-05 </a:t>
            </a:r>
          </a:p>
          <a:p>
            <a:r>
              <a:rPr lang="en-US" dirty="0"/>
              <a:t>P-Value = 3.1e-7</a:t>
            </a:r>
          </a:p>
        </p:txBody>
      </p:sp>
    </p:spTree>
    <p:extLst>
      <p:ext uri="{BB962C8B-B14F-4D97-AF65-F5344CB8AC3E}">
        <p14:creationId xmlns:p14="http://schemas.microsoft.com/office/powerpoint/2010/main" val="2873003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AA928E5-64CE-0443-A964-D5E19FDEF811}"/>
              </a:ext>
            </a:extLst>
          </p:cNvPr>
          <p:cNvSpPr>
            <a:spLocks noGrp="1"/>
          </p:cNvSpPr>
          <p:nvPr>
            <p:ph type="sldNum" sz="quarter" idx="12"/>
          </p:nvPr>
        </p:nvSpPr>
        <p:spPr>
          <a:xfrm>
            <a:off x="8910403" y="6447905"/>
            <a:ext cx="2743200" cy="365125"/>
          </a:xfrm>
        </p:spPr>
        <p:txBody>
          <a:bodyPr/>
          <a:lstStyle/>
          <a:p>
            <a:fld id="{6D22F896-40B5-4ADD-8801-0D06FADFA095}" type="slidenum">
              <a:rPr lang="en-US" b="1" smtClean="0">
                <a:solidFill>
                  <a:schemeClr val="bg1"/>
                </a:solidFill>
              </a:rPr>
              <a:t>7</a:t>
            </a:fld>
            <a:endParaRPr lang="en-US" b="1" dirty="0">
              <a:solidFill>
                <a:schemeClr val="bg1"/>
              </a:solidFill>
            </a:endParaRPr>
          </a:p>
        </p:txBody>
      </p:sp>
      <p:sp>
        <p:nvSpPr>
          <p:cNvPr id="10" name="Title 1">
            <a:extLst>
              <a:ext uri="{FF2B5EF4-FFF2-40B4-BE49-F238E27FC236}">
                <a16:creationId xmlns:a16="http://schemas.microsoft.com/office/drawing/2014/main" id="{15D44133-BAD5-5244-A63A-0CC12E335591}"/>
              </a:ext>
            </a:extLst>
          </p:cNvPr>
          <p:cNvSpPr>
            <a:spLocks noGrp="1"/>
          </p:cNvSpPr>
          <p:nvPr>
            <p:ph type="title"/>
          </p:nvPr>
        </p:nvSpPr>
        <p:spPr>
          <a:xfrm>
            <a:off x="202133" y="5785123"/>
            <a:ext cx="10515600" cy="1325563"/>
          </a:xfrm>
        </p:spPr>
        <p:txBody>
          <a:bodyPr/>
          <a:lstStyle/>
          <a:p>
            <a:r>
              <a:rPr lang="en-US" dirty="0">
                <a:solidFill>
                  <a:srgbClr val="FF0000"/>
                </a:solidFill>
              </a:rPr>
              <a:t>S1</a:t>
            </a:r>
            <a:endParaRPr lang="en-US" dirty="0"/>
          </a:p>
        </p:txBody>
      </p:sp>
      <p:pic>
        <p:nvPicPr>
          <p:cNvPr id="2" name="Picture 1">
            <a:extLst>
              <a:ext uri="{FF2B5EF4-FFF2-40B4-BE49-F238E27FC236}">
                <a16:creationId xmlns:a16="http://schemas.microsoft.com/office/drawing/2014/main" id="{5CA5B285-CCB3-0C42-A836-E82107EDC213}"/>
              </a:ext>
            </a:extLst>
          </p:cNvPr>
          <p:cNvPicPr>
            <a:picLocks noChangeAspect="1"/>
          </p:cNvPicPr>
          <p:nvPr/>
        </p:nvPicPr>
        <p:blipFill rotWithShape="1">
          <a:blip r:embed="rId3"/>
          <a:srcRect l="6449" r="8971"/>
          <a:stretch/>
        </p:blipFill>
        <p:spPr>
          <a:xfrm>
            <a:off x="965199" y="531812"/>
            <a:ext cx="10007601" cy="5916092"/>
          </a:xfrm>
          <a:prstGeom prst="rect">
            <a:avLst/>
          </a:prstGeom>
        </p:spPr>
      </p:pic>
      <p:sp>
        <p:nvSpPr>
          <p:cNvPr id="6" name="Right Arrow 5">
            <a:extLst>
              <a:ext uri="{FF2B5EF4-FFF2-40B4-BE49-F238E27FC236}">
                <a16:creationId xmlns:a16="http://schemas.microsoft.com/office/drawing/2014/main" id="{83EC84AC-AFB5-1D4B-A3F9-9A470DA13812}"/>
              </a:ext>
            </a:extLst>
          </p:cNvPr>
          <p:cNvSpPr/>
          <p:nvPr/>
        </p:nvSpPr>
        <p:spPr>
          <a:xfrm rot="10800000">
            <a:off x="10589868" y="4253022"/>
            <a:ext cx="595743" cy="4268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1C3C8F0E-705C-934A-903A-9D278292E528}"/>
              </a:ext>
            </a:extLst>
          </p:cNvPr>
          <p:cNvCxnSpPr>
            <a:cxnSpLocks/>
          </p:cNvCxnSpPr>
          <p:nvPr/>
        </p:nvCxnSpPr>
        <p:spPr>
          <a:xfrm>
            <a:off x="2126512" y="2368246"/>
            <a:ext cx="8321853" cy="208273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80AFD3EC-D4F8-6344-9065-A6721729B7E9}"/>
              </a:ext>
            </a:extLst>
          </p:cNvPr>
          <p:cNvSpPr/>
          <p:nvPr/>
        </p:nvSpPr>
        <p:spPr>
          <a:xfrm>
            <a:off x="1765300" y="4463676"/>
            <a:ext cx="6096000" cy="1200329"/>
          </a:xfrm>
          <a:prstGeom prst="rect">
            <a:avLst/>
          </a:prstGeom>
        </p:spPr>
        <p:txBody>
          <a:bodyPr>
            <a:spAutoFit/>
          </a:bodyPr>
          <a:lstStyle/>
          <a:p>
            <a:r>
              <a:rPr lang="en-US" dirty="0"/>
              <a:t>R = -0.66</a:t>
            </a:r>
          </a:p>
          <a:p>
            <a:r>
              <a:rPr lang="en-US" dirty="0"/>
              <a:t>R</a:t>
            </a:r>
            <a:r>
              <a:rPr lang="en-US" baseline="30000" dirty="0"/>
              <a:t>2</a:t>
            </a:r>
            <a:r>
              <a:rPr lang="en-US" dirty="0"/>
              <a:t> = 0.44</a:t>
            </a:r>
          </a:p>
          <a:p>
            <a:r>
              <a:rPr lang="en-US" dirty="0" err="1"/>
              <a:t>Std</a:t>
            </a:r>
            <a:r>
              <a:rPr lang="en-US" dirty="0"/>
              <a:t> Err = 0.00</a:t>
            </a:r>
          </a:p>
          <a:p>
            <a:r>
              <a:rPr lang="en-US" dirty="0"/>
              <a:t>P-Value = 1.6e-07</a:t>
            </a:r>
          </a:p>
        </p:txBody>
      </p:sp>
    </p:spTree>
    <p:extLst>
      <p:ext uri="{BB962C8B-B14F-4D97-AF65-F5344CB8AC3E}">
        <p14:creationId xmlns:p14="http://schemas.microsoft.com/office/powerpoint/2010/main" val="21288315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AA928E5-64CE-0443-A964-D5E19FDEF811}"/>
              </a:ext>
            </a:extLst>
          </p:cNvPr>
          <p:cNvSpPr>
            <a:spLocks noGrp="1"/>
          </p:cNvSpPr>
          <p:nvPr>
            <p:ph type="sldNum" sz="quarter" idx="12"/>
          </p:nvPr>
        </p:nvSpPr>
        <p:spPr>
          <a:xfrm>
            <a:off x="8910403" y="6447905"/>
            <a:ext cx="2743200" cy="365125"/>
          </a:xfrm>
        </p:spPr>
        <p:txBody>
          <a:bodyPr/>
          <a:lstStyle/>
          <a:p>
            <a:fld id="{6D22F896-40B5-4ADD-8801-0D06FADFA095}" type="slidenum">
              <a:rPr lang="en-US" b="1" smtClean="0">
                <a:solidFill>
                  <a:schemeClr val="bg1"/>
                </a:solidFill>
              </a:rPr>
              <a:t>8</a:t>
            </a:fld>
            <a:endParaRPr lang="en-US" b="1" dirty="0">
              <a:solidFill>
                <a:schemeClr val="bg1"/>
              </a:solidFill>
            </a:endParaRPr>
          </a:p>
        </p:txBody>
      </p:sp>
      <p:sp>
        <p:nvSpPr>
          <p:cNvPr id="10" name="Title 1">
            <a:extLst>
              <a:ext uri="{FF2B5EF4-FFF2-40B4-BE49-F238E27FC236}">
                <a16:creationId xmlns:a16="http://schemas.microsoft.com/office/drawing/2014/main" id="{C636B219-5339-1347-9421-E8CE9A0B39C1}"/>
              </a:ext>
            </a:extLst>
          </p:cNvPr>
          <p:cNvSpPr>
            <a:spLocks noGrp="1"/>
          </p:cNvSpPr>
          <p:nvPr>
            <p:ph type="title"/>
          </p:nvPr>
        </p:nvSpPr>
        <p:spPr>
          <a:xfrm>
            <a:off x="202133" y="5785123"/>
            <a:ext cx="10515600" cy="1325563"/>
          </a:xfrm>
        </p:spPr>
        <p:txBody>
          <a:bodyPr/>
          <a:lstStyle/>
          <a:p>
            <a:r>
              <a:rPr lang="en-US" dirty="0">
                <a:solidFill>
                  <a:srgbClr val="FF0000"/>
                </a:solidFill>
              </a:rPr>
              <a:t>S1</a:t>
            </a:r>
            <a:endParaRPr lang="en-US" dirty="0"/>
          </a:p>
        </p:txBody>
      </p:sp>
      <p:pic>
        <p:nvPicPr>
          <p:cNvPr id="2" name="Picture 1">
            <a:extLst>
              <a:ext uri="{FF2B5EF4-FFF2-40B4-BE49-F238E27FC236}">
                <a16:creationId xmlns:a16="http://schemas.microsoft.com/office/drawing/2014/main" id="{0B492175-FA82-B640-8530-CC1E7FAE4BF0}"/>
              </a:ext>
            </a:extLst>
          </p:cNvPr>
          <p:cNvPicPr>
            <a:picLocks noChangeAspect="1"/>
          </p:cNvPicPr>
          <p:nvPr/>
        </p:nvPicPr>
        <p:blipFill rotWithShape="1">
          <a:blip r:embed="rId3"/>
          <a:srcRect l="6179" r="9454"/>
          <a:stretch/>
        </p:blipFill>
        <p:spPr>
          <a:xfrm>
            <a:off x="916508" y="732371"/>
            <a:ext cx="10115550" cy="5994934"/>
          </a:xfrm>
          <a:prstGeom prst="rect">
            <a:avLst/>
          </a:prstGeom>
        </p:spPr>
      </p:pic>
      <p:sp>
        <p:nvSpPr>
          <p:cNvPr id="6" name="Right Arrow 5">
            <a:extLst>
              <a:ext uri="{FF2B5EF4-FFF2-40B4-BE49-F238E27FC236}">
                <a16:creationId xmlns:a16="http://schemas.microsoft.com/office/drawing/2014/main" id="{2EADB989-7A50-4842-A54E-F57C2F8BFA86}"/>
              </a:ext>
            </a:extLst>
          </p:cNvPr>
          <p:cNvSpPr/>
          <p:nvPr/>
        </p:nvSpPr>
        <p:spPr>
          <a:xfrm rot="10800000">
            <a:off x="10593534" y="3483056"/>
            <a:ext cx="595743" cy="4268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EA4EB479-99C5-BE4B-9B0D-4294851425A5}"/>
              </a:ext>
            </a:extLst>
          </p:cNvPr>
          <p:cNvCxnSpPr>
            <a:cxnSpLocks/>
          </p:cNvCxnSpPr>
          <p:nvPr/>
        </p:nvCxnSpPr>
        <p:spPr>
          <a:xfrm flipV="1">
            <a:off x="2124635" y="3710641"/>
            <a:ext cx="8468899" cy="820272"/>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190E7708-26C4-1948-8D13-A3B9621E41A0}"/>
              </a:ext>
            </a:extLst>
          </p:cNvPr>
          <p:cNvSpPr/>
          <p:nvPr/>
        </p:nvSpPr>
        <p:spPr>
          <a:xfrm>
            <a:off x="1727200" y="1458254"/>
            <a:ext cx="6096000" cy="1200329"/>
          </a:xfrm>
          <a:prstGeom prst="rect">
            <a:avLst/>
          </a:prstGeom>
        </p:spPr>
        <p:txBody>
          <a:bodyPr>
            <a:spAutoFit/>
          </a:bodyPr>
          <a:lstStyle/>
          <a:p>
            <a:r>
              <a:rPr lang="en-US" dirty="0"/>
              <a:t>R = 0.23</a:t>
            </a:r>
          </a:p>
          <a:p>
            <a:r>
              <a:rPr lang="en-US" dirty="0"/>
              <a:t>R</a:t>
            </a:r>
            <a:r>
              <a:rPr lang="en-US" baseline="30000" dirty="0"/>
              <a:t>2</a:t>
            </a:r>
            <a:r>
              <a:rPr lang="en-US" dirty="0"/>
              <a:t> = 0.05</a:t>
            </a:r>
          </a:p>
          <a:p>
            <a:r>
              <a:rPr lang="en-US" dirty="0" err="1"/>
              <a:t>Std</a:t>
            </a:r>
            <a:r>
              <a:rPr lang="en-US" dirty="0"/>
              <a:t> err = 0.00</a:t>
            </a:r>
          </a:p>
          <a:p>
            <a:r>
              <a:rPr lang="en-US" dirty="0"/>
              <a:t>P-Value = 0.11</a:t>
            </a:r>
          </a:p>
        </p:txBody>
      </p:sp>
    </p:spTree>
    <p:extLst>
      <p:ext uri="{BB962C8B-B14F-4D97-AF65-F5344CB8AC3E}">
        <p14:creationId xmlns:p14="http://schemas.microsoft.com/office/powerpoint/2010/main" val="21313494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AA928E5-64CE-0443-A964-D5E19FDEF811}"/>
              </a:ext>
            </a:extLst>
          </p:cNvPr>
          <p:cNvSpPr>
            <a:spLocks noGrp="1"/>
          </p:cNvSpPr>
          <p:nvPr>
            <p:ph type="sldNum" sz="quarter" idx="12"/>
          </p:nvPr>
        </p:nvSpPr>
        <p:spPr>
          <a:xfrm>
            <a:off x="8910403" y="6447905"/>
            <a:ext cx="2743200" cy="365125"/>
          </a:xfrm>
        </p:spPr>
        <p:txBody>
          <a:bodyPr/>
          <a:lstStyle/>
          <a:p>
            <a:fld id="{6D22F896-40B5-4ADD-8801-0D06FADFA095}" type="slidenum">
              <a:rPr lang="en-US" b="1" smtClean="0">
                <a:solidFill>
                  <a:schemeClr val="bg1"/>
                </a:solidFill>
              </a:rPr>
              <a:t>9</a:t>
            </a:fld>
            <a:endParaRPr lang="en-US" b="1" dirty="0">
              <a:solidFill>
                <a:schemeClr val="bg1"/>
              </a:solidFill>
            </a:endParaRPr>
          </a:p>
        </p:txBody>
      </p:sp>
      <p:sp>
        <p:nvSpPr>
          <p:cNvPr id="10" name="Title 1">
            <a:extLst>
              <a:ext uri="{FF2B5EF4-FFF2-40B4-BE49-F238E27FC236}">
                <a16:creationId xmlns:a16="http://schemas.microsoft.com/office/drawing/2014/main" id="{C636B219-5339-1347-9421-E8CE9A0B39C1}"/>
              </a:ext>
            </a:extLst>
          </p:cNvPr>
          <p:cNvSpPr>
            <a:spLocks noGrp="1"/>
          </p:cNvSpPr>
          <p:nvPr>
            <p:ph type="title"/>
          </p:nvPr>
        </p:nvSpPr>
        <p:spPr>
          <a:xfrm>
            <a:off x="202133" y="5785123"/>
            <a:ext cx="10515600" cy="1325563"/>
          </a:xfrm>
        </p:spPr>
        <p:txBody>
          <a:bodyPr/>
          <a:lstStyle/>
          <a:p>
            <a:r>
              <a:rPr lang="en-US" dirty="0">
                <a:solidFill>
                  <a:srgbClr val="FF0000"/>
                </a:solidFill>
              </a:rPr>
              <a:t>S1</a:t>
            </a:r>
            <a:endParaRPr lang="en-US" dirty="0"/>
          </a:p>
        </p:txBody>
      </p:sp>
      <p:pic>
        <p:nvPicPr>
          <p:cNvPr id="3" name="Picture 2">
            <a:extLst>
              <a:ext uri="{FF2B5EF4-FFF2-40B4-BE49-F238E27FC236}">
                <a16:creationId xmlns:a16="http://schemas.microsoft.com/office/drawing/2014/main" id="{F6B73DE1-7F07-4649-96C4-48926B5F3F55}"/>
              </a:ext>
            </a:extLst>
          </p:cNvPr>
          <p:cNvPicPr>
            <a:picLocks noChangeAspect="1"/>
          </p:cNvPicPr>
          <p:nvPr/>
        </p:nvPicPr>
        <p:blipFill rotWithShape="1">
          <a:blip r:embed="rId3"/>
          <a:srcRect l="6534" r="8287"/>
          <a:stretch/>
        </p:blipFill>
        <p:spPr>
          <a:xfrm>
            <a:off x="971549" y="742950"/>
            <a:ext cx="10029825" cy="5887517"/>
          </a:xfrm>
          <a:prstGeom prst="rect">
            <a:avLst/>
          </a:prstGeom>
        </p:spPr>
      </p:pic>
      <p:sp>
        <p:nvSpPr>
          <p:cNvPr id="6" name="Right Arrow 5">
            <a:extLst>
              <a:ext uri="{FF2B5EF4-FFF2-40B4-BE49-F238E27FC236}">
                <a16:creationId xmlns:a16="http://schemas.microsoft.com/office/drawing/2014/main" id="{4B4E6E58-D5D1-8942-9E6D-ED77C9816732}"/>
              </a:ext>
            </a:extLst>
          </p:cNvPr>
          <p:cNvSpPr/>
          <p:nvPr/>
        </p:nvSpPr>
        <p:spPr>
          <a:xfrm rot="10800000">
            <a:off x="10526243" y="4274288"/>
            <a:ext cx="595743" cy="4268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F9BC4584-EEDD-F844-B087-DBB309B5CFE0}"/>
              </a:ext>
            </a:extLst>
          </p:cNvPr>
          <p:cNvCxnSpPr>
            <a:cxnSpLocks/>
          </p:cNvCxnSpPr>
          <p:nvPr/>
        </p:nvCxnSpPr>
        <p:spPr>
          <a:xfrm>
            <a:off x="2084294" y="2218765"/>
            <a:ext cx="8310282" cy="224565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F8B3CF7D-0407-474D-A680-51A8F9ECEAA7}"/>
              </a:ext>
            </a:extLst>
          </p:cNvPr>
          <p:cNvSpPr/>
          <p:nvPr/>
        </p:nvSpPr>
        <p:spPr>
          <a:xfrm>
            <a:off x="1715554" y="4584794"/>
            <a:ext cx="6096000" cy="1200329"/>
          </a:xfrm>
          <a:prstGeom prst="rect">
            <a:avLst/>
          </a:prstGeom>
        </p:spPr>
        <p:txBody>
          <a:bodyPr>
            <a:spAutoFit/>
          </a:bodyPr>
          <a:lstStyle/>
          <a:p>
            <a:r>
              <a:rPr lang="en-US" dirty="0"/>
              <a:t>R = -0.66</a:t>
            </a:r>
          </a:p>
          <a:p>
            <a:r>
              <a:rPr lang="en-US" dirty="0"/>
              <a:t>R</a:t>
            </a:r>
            <a:r>
              <a:rPr lang="en-US" baseline="30000" dirty="0"/>
              <a:t>2</a:t>
            </a:r>
            <a:r>
              <a:rPr lang="en-US" dirty="0"/>
              <a:t> = 0.43</a:t>
            </a:r>
          </a:p>
          <a:p>
            <a:r>
              <a:rPr lang="en-US" dirty="0" err="1"/>
              <a:t>Std</a:t>
            </a:r>
            <a:r>
              <a:rPr lang="en-US" dirty="0"/>
              <a:t> Err = 0. 00</a:t>
            </a:r>
          </a:p>
          <a:p>
            <a:r>
              <a:rPr lang="en-US" dirty="0"/>
              <a:t>P-Value = 1.9e-07</a:t>
            </a:r>
          </a:p>
        </p:txBody>
      </p:sp>
    </p:spTree>
    <p:extLst>
      <p:ext uri="{BB962C8B-B14F-4D97-AF65-F5344CB8AC3E}">
        <p14:creationId xmlns:p14="http://schemas.microsoft.com/office/powerpoint/2010/main" val="1273431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1DC0A6CE-22C9-F144-8276-39DC27DBC89E}">
  <we:reference id="wa104381063" version="1.0.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1143</TotalTime>
  <Words>730</Words>
  <Application>Microsoft Macintosh PowerPoint</Application>
  <PresentationFormat>Widescreen</PresentationFormat>
  <Paragraphs>171</Paragraphs>
  <Slides>19</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50 Years of Music Trends</vt:lpstr>
      <vt:lpstr>AGENDA</vt:lpstr>
      <vt:lpstr>BACKGROUND</vt:lpstr>
      <vt:lpstr>APPROACH</vt:lpstr>
      <vt:lpstr>SENTIMENT ANALYSIS: EXAMPLES</vt:lpstr>
      <vt:lpstr>S1</vt:lpstr>
      <vt:lpstr>S1</vt:lpstr>
      <vt:lpstr>S1</vt:lpstr>
      <vt:lpstr>S1</vt:lpstr>
      <vt:lpstr>CONCLUSION</vt:lpstr>
      <vt:lpstr>WAY FORWARD</vt:lpstr>
      <vt:lpstr>Questions??</vt:lpstr>
      <vt:lpstr>APPENDIX</vt:lpstr>
      <vt:lpstr>RESOURCES</vt:lpstr>
      <vt:lpstr>CODE (1) - Dependencies</vt:lpstr>
      <vt:lpstr>CODE (2) – Generating Random Dates </vt:lpstr>
      <vt:lpstr>CODE (3) – Querying Billboard ‘Hot 100’</vt:lpstr>
      <vt:lpstr>CODE (4) – Query MusixMatch lyrics </vt:lpstr>
      <vt:lpstr>CODE (5) – Run VaderSentimentAnalysis</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 Pop Songs Becoming Suspicious?</dc:title>
  <dc:creator>Microsoft Office User</dc:creator>
  <cp:lastModifiedBy>Jeffrey Box</cp:lastModifiedBy>
  <cp:revision>55</cp:revision>
  <dcterms:created xsi:type="dcterms:W3CDTF">2018-07-26T03:49:00Z</dcterms:created>
  <dcterms:modified xsi:type="dcterms:W3CDTF">2018-07-28T15:23:37Z</dcterms:modified>
</cp:coreProperties>
</file>

<file path=docProps/thumbnail.jpeg>
</file>